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 id="2147483751" r:id="rId2"/>
    <p:sldMasterId id="2147483762" r:id="rId3"/>
  </p:sldMasterIdLst>
  <p:notesMasterIdLst>
    <p:notesMasterId r:id="rId89"/>
  </p:notesMasterIdLst>
  <p:handoutMasterIdLst>
    <p:handoutMasterId r:id="rId90"/>
  </p:handoutMasterIdLst>
  <p:sldIdLst>
    <p:sldId id="256" r:id="rId4"/>
    <p:sldId id="361" r:id="rId5"/>
    <p:sldId id="571" r:id="rId6"/>
    <p:sldId id="606" r:id="rId7"/>
    <p:sldId id="619" r:id="rId8"/>
    <p:sldId id="620" r:id="rId9"/>
    <p:sldId id="621" r:id="rId10"/>
    <p:sldId id="622" r:id="rId11"/>
    <p:sldId id="623" r:id="rId12"/>
    <p:sldId id="624" r:id="rId13"/>
    <p:sldId id="625" r:id="rId14"/>
    <p:sldId id="626" r:id="rId15"/>
    <p:sldId id="628" r:id="rId16"/>
    <p:sldId id="627" r:id="rId17"/>
    <p:sldId id="570" r:id="rId18"/>
    <p:sldId id="569" r:id="rId19"/>
    <p:sldId id="526" r:id="rId20"/>
    <p:sldId id="527" r:id="rId21"/>
    <p:sldId id="528" r:id="rId22"/>
    <p:sldId id="529" r:id="rId23"/>
    <p:sldId id="530" r:id="rId24"/>
    <p:sldId id="531" r:id="rId25"/>
    <p:sldId id="532" r:id="rId26"/>
    <p:sldId id="549" r:id="rId27"/>
    <p:sldId id="533" r:id="rId28"/>
    <p:sldId id="534" r:id="rId29"/>
    <p:sldId id="535" r:id="rId30"/>
    <p:sldId id="536" r:id="rId31"/>
    <p:sldId id="537" r:id="rId32"/>
    <p:sldId id="538" r:id="rId33"/>
    <p:sldId id="539" r:id="rId34"/>
    <p:sldId id="547" r:id="rId35"/>
    <p:sldId id="541" r:id="rId36"/>
    <p:sldId id="542" r:id="rId37"/>
    <p:sldId id="543" r:id="rId38"/>
    <p:sldId id="544" r:id="rId39"/>
    <p:sldId id="545" r:id="rId40"/>
    <p:sldId id="546" r:id="rId41"/>
    <p:sldId id="590" r:id="rId42"/>
    <p:sldId id="592" r:id="rId43"/>
    <p:sldId id="593" r:id="rId44"/>
    <p:sldId id="594" r:id="rId45"/>
    <p:sldId id="595" r:id="rId46"/>
    <p:sldId id="596" r:id="rId47"/>
    <p:sldId id="559" r:id="rId48"/>
    <p:sldId id="552" r:id="rId49"/>
    <p:sldId id="553" r:id="rId50"/>
    <p:sldId id="554" r:id="rId51"/>
    <p:sldId id="555" r:id="rId52"/>
    <p:sldId id="556" r:id="rId53"/>
    <p:sldId id="557" r:id="rId54"/>
    <p:sldId id="558" r:id="rId55"/>
    <p:sldId id="560" r:id="rId56"/>
    <p:sldId id="561" r:id="rId57"/>
    <p:sldId id="562" r:id="rId58"/>
    <p:sldId id="563" r:id="rId59"/>
    <p:sldId id="564" r:id="rId60"/>
    <p:sldId id="565" r:id="rId61"/>
    <p:sldId id="566" r:id="rId62"/>
    <p:sldId id="567" r:id="rId63"/>
    <p:sldId id="572" r:id="rId64"/>
    <p:sldId id="574" r:id="rId65"/>
    <p:sldId id="575" r:id="rId66"/>
    <p:sldId id="576" r:id="rId67"/>
    <p:sldId id="577" r:id="rId68"/>
    <p:sldId id="578" r:id="rId69"/>
    <p:sldId id="579" r:id="rId70"/>
    <p:sldId id="580" r:id="rId71"/>
    <p:sldId id="581" r:id="rId72"/>
    <p:sldId id="582" r:id="rId73"/>
    <p:sldId id="584" r:id="rId74"/>
    <p:sldId id="585" r:id="rId75"/>
    <p:sldId id="586" r:id="rId76"/>
    <p:sldId id="587" r:id="rId77"/>
    <p:sldId id="588" r:id="rId78"/>
    <p:sldId id="589" r:id="rId79"/>
    <p:sldId id="597" r:id="rId80"/>
    <p:sldId id="599" r:id="rId81"/>
    <p:sldId id="600" r:id="rId82"/>
    <p:sldId id="601" r:id="rId83"/>
    <p:sldId id="602" r:id="rId84"/>
    <p:sldId id="603" r:id="rId85"/>
    <p:sldId id="604" r:id="rId86"/>
    <p:sldId id="605" r:id="rId87"/>
    <p:sldId id="464" r:id="rId88"/>
  </p:sldIdLst>
  <p:sldSz cx="9144000" cy="6858000" type="screen4x3"/>
  <p:notesSz cx="7010400" cy="9296400"/>
  <p:defaultTextStyle>
    <a:defPPr>
      <a:defRPr lang="en-US"/>
    </a:defPPr>
    <a:lvl1pPr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1pPr>
    <a:lvl2pPr marL="4572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2pPr>
    <a:lvl3pPr marL="9144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3pPr>
    <a:lvl4pPr marL="13716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4pPr>
    <a:lvl5pPr marL="18288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9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4"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18B9A4-217B-D342-AE49-08CE6A318E3F}" type="doc">
      <dgm:prSet loTypeId="urn:microsoft.com/office/officeart/2005/8/layout/pList1" loCatId="" qsTypeId="urn:microsoft.com/office/officeart/2005/8/quickstyle/simple4" qsCatId="simple" csTypeId="urn:microsoft.com/office/officeart/2005/8/colors/accent1_2" csCatId="accent1" phldr="1"/>
      <dgm:spPr/>
      <dgm:t>
        <a:bodyPr/>
        <a:lstStyle/>
        <a:p>
          <a:endParaRPr lang="zh-CN" altLang="en-US"/>
        </a:p>
      </dgm:t>
    </dgm:pt>
    <dgm:pt modelId="{5A4615FA-3BC8-954E-90A2-1BA468539232}">
      <dgm:prSet phldrT="[文本]" phldr="1"/>
      <dgm:spPr/>
      <dgm:t>
        <a:bodyPr/>
        <a:lstStyle/>
        <a:p>
          <a:endParaRPr lang="zh-CN" altLang="en-US" dirty="0"/>
        </a:p>
      </dgm:t>
    </dgm:pt>
    <dgm:pt modelId="{2306B125-A2E9-B642-A6F5-F4291BE6C584}" type="parTrans" cxnId="{2E8BA753-D4E9-1F41-B290-8F5D5130849E}">
      <dgm:prSet/>
      <dgm:spPr/>
      <dgm:t>
        <a:bodyPr/>
        <a:lstStyle/>
        <a:p>
          <a:endParaRPr lang="zh-CN" altLang="en-US"/>
        </a:p>
      </dgm:t>
    </dgm:pt>
    <dgm:pt modelId="{DAD60889-4463-3148-82E3-3CE0B019C94C}" type="sibTrans" cxnId="{2E8BA753-D4E9-1F41-B290-8F5D5130849E}">
      <dgm:prSet/>
      <dgm:spPr/>
      <dgm:t>
        <a:bodyPr/>
        <a:lstStyle/>
        <a:p>
          <a:endParaRPr lang="zh-CN" altLang="en-US"/>
        </a:p>
      </dgm:t>
    </dgm:pt>
    <dgm:pt modelId="{5AB6FF9C-2FDE-DF42-89C8-043A5D36CC40}">
      <dgm:prSet phldrT="[文本]" phldr="1"/>
      <dgm:spPr/>
      <dgm:t>
        <a:bodyPr/>
        <a:lstStyle/>
        <a:p>
          <a:endParaRPr lang="zh-CN" altLang="en-US" dirty="0"/>
        </a:p>
      </dgm:t>
    </dgm:pt>
    <dgm:pt modelId="{9C189040-5C5A-1745-B971-3E6F0916952C}" type="parTrans" cxnId="{9755DFD2-94CE-494B-97A5-B01219505758}">
      <dgm:prSet/>
      <dgm:spPr/>
      <dgm:t>
        <a:bodyPr/>
        <a:lstStyle/>
        <a:p>
          <a:endParaRPr lang="zh-CN" altLang="en-US"/>
        </a:p>
      </dgm:t>
    </dgm:pt>
    <dgm:pt modelId="{4729AE16-C972-8A45-93EF-EF6C3DB8778A}" type="sibTrans" cxnId="{9755DFD2-94CE-494B-97A5-B01219505758}">
      <dgm:prSet/>
      <dgm:spPr/>
      <dgm:t>
        <a:bodyPr/>
        <a:lstStyle/>
        <a:p>
          <a:endParaRPr lang="zh-CN" altLang="en-US"/>
        </a:p>
      </dgm:t>
    </dgm:pt>
    <dgm:pt modelId="{CB007A25-1975-F34F-8567-0145F320C9E8}">
      <dgm:prSet phldrT="[文本]" phldr="1"/>
      <dgm:spPr/>
      <dgm:t>
        <a:bodyPr/>
        <a:lstStyle/>
        <a:p>
          <a:endParaRPr lang="zh-CN" altLang="en-US" dirty="0"/>
        </a:p>
      </dgm:t>
    </dgm:pt>
    <dgm:pt modelId="{3F5176E9-132D-1D4A-AA1D-A079FCEC8850}" type="parTrans" cxnId="{8F578257-C86E-B847-9C7E-D64A810989A3}">
      <dgm:prSet/>
      <dgm:spPr/>
      <dgm:t>
        <a:bodyPr/>
        <a:lstStyle/>
        <a:p>
          <a:endParaRPr lang="zh-CN" altLang="en-US"/>
        </a:p>
      </dgm:t>
    </dgm:pt>
    <dgm:pt modelId="{BC5AA0BC-AEEE-D942-AB21-52CE61AB31E8}" type="sibTrans" cxnId="{8F578257-C86E-B847-9C7E-D64A810989A3}">
      <dgm:prSet/>
      <dgm:spPr/>
      <dgm:t>
        <a:bodyPr/>
        <a:lstStyle/>
        <a:p>
          <a:endParaRPr lang="zh-CN" altLang="en-US"/>
        </a:p>
      </dgm:t>
    </dgm:pt>
    <dgm:pt modelId="{C5D75655-8B2F-004E-A052-27AE88F91727}">
      <dgm:prSet phldrT="[文本]" phldr="1"/>
      <dgm:spPr/>
      <dgm:t>
        <a:bodyPr/>
        <a:lstStyle/>
        <a:p>
          <a:endParaRPr lang="zh-CN" altLang="en-US" dirty="0"/>
        </a:p>
      </dgm:t>
    </dgm:pt>
    <dgm:pt modelId="{B7E6A9AD-9385-4B49-9323-5B779083FA44}" type="parTrans" cxnId="{0FDDDF5E-49C9-6F4B-940C-9E566009D3AD}">
      <dgm:prSet/>
      <dgm:spPr/>
      <dgm:t>
        <a:bodyPr/>
        <a:lstStyle/>
        <a:p>
          <a:endParaRPr lang="zh-CN" altLang="en-US"/>
        </a:p>
      </dgm:t>
    </dgm:pt>
    <dgm:pt modelId="{FAA5D403-7204-9E49-8500-43C3653ED817}" type="sibTrans" cxnId="{0FDDDF5E-49C9-6F4B-940C-9E566009D3AD}">
      <dgm:prSet/>
      <dgm:spPr/>
      <dgm:t>
        <a:bodyPr/>
        <a:lstStyle/>
        <a:p>
          <a:endParaRPr lang="zh-CN" altLang="en-US"/>
        </a:p>
      </dgm:t>
    </dgm:pt>
    <dgm:pt modelId="{E2ADB3F2-877B-9E49-8D5D-8577B3A202BA}" type="pres">
      <dgm:prSet presAssocID="{8B18B9A4-217B-D342-AE49-08CE6A318E3F}" presName="Name0" presStyleCnt="0">
        <dgm:presLayoutVars>
          <dgm:dir/>
          <dgm:resizeHandles val="exact"/>
        </dgm:presLayoutVars>
      </dgm:prSet>
      <dgm:spPr/>
      <dgm:t>
        <a:bodyPr/>
        <a:lstStyle/>
        <a:p>
          <a:endParaRPr lang="en-US"/>
        </a:p>
      </dgm:t>
    </dgm:pt>
    <dgm:pt modelId="{94E9D762-192E-214E-83CF-A0FDE64013D8}" type="pres">
      <dgm:prSet presAssocID="{5A4615FA-3BC8-954E-90A2-1BA468539232}" presName="compNode" presStyleCnt="0"/>
      <dgm:spPr/>
    </dgm:pt>
    <dgm:pt modelId="{B880DBC1-03B7-6B42-8EE8-499EFC8DFAE5}" type="pres">
      <dgm:prSet presAssocID="{5A4615FA-3BC8-954E-90A2-1BA468539232}" presName="pictRect" presStyleLbl="node1" presStyleIdx="0" presStyleCnt="4" custLinFactNeighborX="-2872" custLinFactNeighborY="12507"/>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F232C23D-C47F-164F-BC27-D5A43E6C17E6}" type="pres">
      <dgm:prSet presAssocID="{5A4615FA-3BC8-954E-90A2-1BA468539232}" presName="textRect" presStyleLbl="revTx" presStyleIdx="0" presStyleCnt="4">
        <dgm:presLayoutVars>
          <dgm:bulletEnabled val="1"/>
        </dgm:presLayoutVars>
      </dgm:prSet>
      <dgm:spPr/>
      <dgm:t>
        <a:bodyPr/>
        <a:lstStyle/>
        <a:p>
          <a:endParaRPr lang="en-US"/>
        </a:p>
      </dgm:t>
    </dgm:pt>
    <dgm:pt modelId="{C036A95E-52DB-7442-9FF2-AC95CBD57AB6}" type="pres">
      <dgm:prSet presAssocID="{DAD60889-4463-3148-82E3-3CE0B019C94C}" presName="sibTrans" presStyleLbl="sibTrans2D1" presStyleIdx="0" presStyleCnt="0"/>
      <dgm:spPr/>
      <dgm:t>
        <a:bodyPr/>
        <a:lstStyle/>
        <a:p>
          <a:endParaRPr lang="en-US"/>
        </a:p>
      </dgm:t>
    </dgm:pt>
    <dgm:pt modelId="{58C74DC7-A799-3041-88BF-43B80EF364AF}" type="pres">
      <dgm:prSet presAssocID="{5AB6FF9C-2FDE-DF42-89C8-043A5D36CC40}" presName="compNode" presStyleCnt="0"/>
      <dgm:spPr/>
    </dgm:pt>
    <dgm:pt modelId="{22CC562B-E165-0C42-8B67-A1203591D58C}" type="pres">
      <dgm:prSet presAssocID="{5AB6FF9C-2FDE-DF42-89C8-043A5D36CC40}" presName="pictRect" presStyleLbl="node1" presStyleIdx="1" presStyleCnt="4" custLinFactNeighborX="16516" custLinFactNeighborY="14591"/>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087164E3-5934-D549-8094-A2A2F55DE082}" type="pres">
      <dgm:prSet presAssocID="{5AB6FF9C-2FDE-DF42-89C8-043A5D36CC40}" presName="textRect" presStyleLbl="revTx" presStyleIdx="1" presStyleCnt="4">
        <dgm:presLayoutVars>
          <dgm:bulletEnabled val="1"/>
        </dgm:presLayoutVars>
      </dgm:prSet>
      <dgm:spPr/>
      <dgm:t>
        <a:bodyPr/>
        <a:lstStyle/>
        <a:p>
          <a:endParaRPr lang="en-US"/>
        </a:p>
      </dgm:t>
    </dgm:pt>
    <dgm:pt modelId="{194901F4-C8C7-E243-8CB3-C89A274912FE}" type="pres">
      <dgm:prSet presAssocID="{4729AE16-C972-8A45-93EF-EF6C3DB8778A}" presName="sibTrans" presStyleLbl="sibTrans2D1" presStyleIdx="0" presStyleCnt="0"/>
      <dgm:spPr/>
      <dgm:t>
        <a:bodyPr/>
        <a:lstStyle/>
        <a:p>
          <a:endParaRPr lang="en-US"/>
        </a:p>
      </dgm:t>
    </dgm:pt>
    <dgm:pt modelId="{598CBC16-67F7-DF4E-B96F-A7129B446F55}" type="pres">
      <dgm:prSet presAssocID="{CB007A25-1975-F34F-8567-0145F320C9E8}" presName="compNode" presStyleCnt="0"/>
      <dgm:spPr/>
    </dgm:pt>
    <dgm:pt modelId="{B0100837-E9CA-2E4E-A5EA-33A669BAB696}" type="pres">
      <dgm:prSet presAssocID="{CB007A25-1975-F34F-8567-0145F320C9E8}" presName="pictRect" presStyleLbl="node1" presStyleIdx="2" presStyleCnt="4" custLinFactY="53210" custLinFactNeighborX="-44523"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F15FB7D0-02D7-1142-B5DC-1C4F8CCD041A}" type="pres">
      <dgm:prSet presAssocID="{CB007A25-1975-F34F-8567-0145F320C9E8}" presName="textRect" presStyleLbl="revTx" presStyleIdx="2" presStyleCnt="4">
        <dgm:presLayoutVars>
          <dgm:bulletEnabled val="1"/>
        </dgm:presLayoutVars>
      </dgm:prSet>
      <dgm:spPr/>
      <dgm:t>
        <a:bodyPr/>
        <a:lstStyle/>
        <a:p>
          <a:endParaRPr lang="en-US"/>
        </a:p>
      </dgm:t>
    </dgm:pt>
    <dgm:pt modelId="{A3F02C95-615C-B846-8725-B52786BCBDA2}" type="pres">
      <dgm:prSet presAssocID="{BC5AA0BC-AEEE-D942-AB21-52CE61AB31E8}" presName="sibTrans" presStyleLbl="sibTrans2D1" presStyleIdx="0" presStyleCnt="0"/>
      <dgm:spPr/>
      <dgm:t>
        <a:bodyPr/>
        <a:lstStyle/>
        <a:p>
          <a:endParaRPr lang="en-US"/>
        </a:p>
      </dgm:t>
    </dgm:pt>
    <dgm:pt modelId="{643E1778-2D2F-FB43-A9F8-3D2D76DBAA92}" type="pres">
      <dgm:prSet presAssocID="{C5D75655-8B2F-004E-A052-27AE88F91727}" presName="compNode" presStyleCnt="0"/>
      <dgm:spPr/>
    </dgm:pt>
    <dgm:pt modelId="{8D1DF572-14F9-3741-B9C1-42FEDF73A826}" type="pres">
      <dgm:prSet presAssocID="{C5D75655-8B2F-004E-A052-27AE88F91727}" presName="pictRect" presStyleLbl="node1" presStyleIdx="3" presStyleCnt="4" custLinFactNeighborX="-68220" custLinFactNeighborY="-10423"/>
      <dgm:spPr>
        <a:blipFill>
          <a:blip xmlns:r="http://schemas.openxmlformats.org/officeDocument/2006/relationships" r:embed="rId4">
            <a:extLst>
              <a:ext uri="{28A0092B-C50C-407E-A947-70E740481C1C}">
                <a14:useLocalDpi xmlns:a14="http://schemas.microsoft.com/office/drawing/2010/main" val="0"/>
              </a:ext>
            </a:extLst>
          </a:blip>
          <a:srcRect/>
          <a:stretch>
            <a:fillRect l="-18000" r="-18000"/>
          </a:stretch>
        </a:blipFill>
      </dgm:spPr>
    </dgm:pt>
    <dgm:pt modelId="{3CA8BF6B-018D-CC42-93D7-04762F31E2C8}" type="pres">
      <dgm:prSet presAssocID="{C5D75655-8B2F-004E-A052-27AE88F91727}" presName="textRect" presStyleLbl="revTx" presStyleIdx="3" presStyleCnt="4">
        <dgm:presLayoutVars>
          <dgm:bulletEnabled val="1"/>
        </dgm:presLayoutVars>
      </dgm:prSet>
      <dgm:spPr/>
      <dgm:t>
        <a:bodyPr/>
        <a:lstStyle/>
        <a:p>
          <a:endParaRPr lang="en-US"/>
        </a:p>
      </dgm:t>
    </dgm:pt>
  </dgm:ptLst>
  <dgm:cxnLst>
    <dgm:cxn modelId="{A79E2C12-FACF-409D-B78E-EDB99B3FFF1C}" type="presOf" srcId="{DAD60889-4463-3148-82E3-3CE0B019C94C}" destId="{C036A95E-52DB-7442-9FF2-AC95CBD57AB6}" srcOrd="0" destOrd="0" presId="urn:microsoft.com/office/officeart/2005/8/layout/pList1"/>
    <dgm:cxn modelId="{D1BB0EE5-1CF0-43C7-AF86-06DB3DC2DAFA}" type="presOf" srcId="{BC5AA0BC-AEEE-D942-AB21-52CE61AB31E8}" destId="{A3F02C95-615C-B846-8725-B52786BCBDA2}" srcOrd="0" destOrd="0" presId="urn:microsoft.com/office/officeart/2005/8/layout/pList1"/>
    <dgm:cxn modelId="{01437113-601A-41C0-A1D5-943FE63BBCD4}" type="presOf" srcId="{5A4615FA-3BC8-954E-90A2-1BA468539232}" destId="{F232C23D-C47F-164F-BC27-D5A43E6C17E6}" srcOrd="0" destOrd="0" presId="urn:microsoft.com/office/officeart/2005/8/layout/pList1"/>
    <dgm:cxn modelId="{9755DFD2-94CE-494B-97A5-B01219505758}" srcId="{8B18B9A4-217B-D342-AE49-08CE6A318E3F}" destId="{5AB6FF9C-2FDE-DF42-89C8-043A5D36CC40}" srcOrd="1" destOrd="0" parTransId="{9C189040-5C5A-1745-B971-3E6F0916952C}" sibTransId="{4729AE16-C972-8A45-93EF-EF6C3DB8778A}"/>
    <dgm:cxn modelId="{61D34325-0854-4D1F-85DD-8F7D6E05AA25}" type="presOf" srcId="{4729AE16-C972-8A45-93EF-EF6C3DB8778A}" destId="{194901F4-C8C7-E243-8CB3-C89A274912FE}" srcOrd="0" destOrd="0" presId="urn:microsoft.com/office/officeart/2005/8/layout/pList1"/>
    <dgm:cxn modelId="{8F578257-C86E-B847-9C7E-D64A810989A3}" srcId="{8B18B9A4-217B-D342-AE49-08CE6A318E3F}" destId="{CB007A25-1975-F34F-8567-0145F320C9E8}" srcOrd="2" destOrd="0" parTransId="{3F5176E9-132D-1D4A-AA1D-A079FCEC8850}" sibTransId="{BC5AA0BC-AEEE-D942-AB21-52CE61AB31E8}"/>
    <dgm:cxn modelId="{2E8BA753-D4E9-1F41-B290-8F5D5130849E}" srcId="{8B18B9A4-217B-D342-AE49-08CE6A318E3F}" destId="{5A4615FA-3BC8-954E-90A2-1BA468539232}" srcOrd="0" destOrd="0" parTransId="{2306B125-A2E9-B642-A6F5-F4291BE6C584}" sibTransId="{DAD60889-4463-3148-82E3-3CE0B019C94C}"/>
    <dgm:cxn modelId="{59D9DBB0-24DD-4CDC-AB90-E7F31B44402A}" type="presOf" srcId="{8B18B9A4-217B-D342-AE49-08CE6A318E3F}" destId="{E2ADB3F2-877B-9E49-8D5D-8577B3A202BA}" srcOrd="0" destOrd="0" presId="urn:microsoft.com/office/officeart/2005/8/layout/pList1"/>
    <dgm:cxn modelId="{0FDDDF5E-49C9-6F4B-940C-9E566009D3AD}" srcId="{8B18B9A4-217B-D342-AE49-08CE6A318E3F}" destId="{C5D75655-8B2F-004E-A052-27AE88F91727}" srcOrd="3" destOrd="0" parTransId="{B7E6A9AD-9385-4B49-9323-5B779083FA44}" sibTransId="{FAA5D403-7204-9E49-8500-43C3653ED817}"/>
    <dgm:cxn modelId="{DCDFCC68-47D8-42A0-A24A-7C93793F0116}" type="presOf" srcId="{5AB6FF9C-2FDE-DF42-89C8-043A5D36CC40}" destId="{087164E3-5934-D549-8094-A2A2F55DE082}" srcOrd="0" destOrd="0" presId="urn:microsoft.com/office/officeart/2005/8/layout/pList1"/>
    <dgm:cxn modelId="{4AD55851-FEBE-44F8-BCC9-41F0710C9960}" type="presOf" srcId="{CB007A25-1975-F34F-8567-0145F320C9E8}" destId="{F15FB7D0-02D7-1142-B5DC-1C4F8CCD041A}" srcOrd="0" destOrd="0" presId="urn:microsoft.com/office/officeart/2005/8/layout/pList1"/>
    <dgm:cxn modelId="{23FDCCBC-909B-4590-B79F-EA87979BA644}" type="presOf" srcId="{C5D75655-8B2F-004E-A052-27AE88F91727}" destId="{3CA8BF6B-018D-CC42-93D7-04762F31E2C8}" srcOrd="0" destOrd="0" presId="urn:microsoft.com/office/officeart/2005/8/layout/pList1"/>
    <dgm:cxn modelId="{28A4747F-2039-41E1-852D-FF511B9760B4}" type="presParOf" srcId="{E2ADB3F2-877B-9E49-8D5D-8577B3A202BA}" destId="{94E9D762-192E-214E-83CF-A0FDE64013D8}" srcOrd="0" destOrd="0" presId="urn:microsoft.com/office/officeart/2005/8/layout/pList1"/>
    <dgm:cxn modelId="{6B9030AA-2E35-4835-83B8-A31FF68DA6CC}" type="presParOf" srcId="{94E9D762-192E-214E-83CF-A0FDE64013D8}" destId="{B880DBC1-03B7-6B42-8EE8-499EFC8DFAE5}" srcOrd="0" destOrd="0" presId="urn:microsoft.com/office/officeart/2005/8/layout/pList1"/>
    <dgm:cxn modelId="{271BA4B3-16BC-4ABA-BC32-DFC3FE22C13D}" type="presParOf" srcId="{94E9D762-192E-214E-83CF-A0FDE64013D8}" destId="{F232C23D-C47F-164F-BC27-D5A43E6C17E6}" srcOrd="1" destOrd="0" presId="urn:microsoft.com/office/officeart/2005/8/layout/pList1"/>
    <dgm:cxn modelId="{4319E637-F86C-4225-8B23-5BC1F4D48242}" type="presParOf" srcId="{E2ADB3F2-877B-9E49-8D5D-8577B3A202BA}" destId="{C036A95E-52DB-7442-9FF2-AC95CBD57AB6}" srcOrd="1" destOrd="0" presId="urn:microsoft.com/office/officeart/2005/8/layout/pList1"/>
    <dgm:cxn modelId="{2E7A10FA-B18C-4BC4-8669-15EC98914D21}" type="presParOf" srcId="{E2ADB3F2-877B-9E49-8D5D-8577B3A202BA}" destId="{58C74DC7-A799-3041-88BF-43B80EF364AF}" srcOrd="2" destOrd="0" presId="urn:microsoft.com/office/officeart/2005/8/layout/pList1"/>
    <dgm:cxn modelId="{2330AE3C-D2D5-4796-B1E3-86C9B6424851}" type="presParOf" srcId="{58C74DC7-A799-3041-88BF-43B80EF364AF}" destId="{22CC562B-E165-0C42-8B67-A1203591D58C}" srcOrd="0" destOrd="0" presId="urn:microsoft.com/office/officeart/2005/8/layout/pList1"/>
    <dgm:cxn modelId="{4B413DA2-940C-4898-A94F-3F24F977AC00}" type="presParOf" srcId="{58C74DC7-A799-3041-88BF-43B80EF364AF}" destId="{087164E3-5934-D549-8094-A2A2F55DE082}" srcOrd="1" destOrd="0" presId="urn:microsoft.com/office/officeart/2005/8/layout/pList1"/>
    <dgm:cxn modelId="{F348E0EC-F18C-4BD1-AB6F-CA720C7C548B}" type="presParOf" srcId="{E2ADB3F2-877B-9E49-8D5D-8577B3A202BA}" destId="{194901F4-C8C7-E243-8CB3-C89A274912FE}" srcOrd="3" destOrd="0" presId="urn:microsoft.com/office/officeart/2005/8/layout/pList1"/>
    <dgm:cxn modelId="{FEB4BCC6-BECB-4B89-87EB-EED19D63A739}" type="presParOf" srcId="{E2ADB3F2-877B-9E49-8D5D-8577B3A202BA}" destId="{598CBC16-67F7-DF4E-B96F-A7129B446F55}" srcOrd="4" destOrd="0" presId="urn:microsoft.com/office/officeart/2005/8/layout/pList1"/>
    <dgm:cxn modelId="{ACC68840-FC1C-411A-9CCC-7B75F247413F}" type="presParOf" srcId="{598CBC16-67F7-DF4E-B96F-A7129B446F55}" destId="{B0100837-E9CA-2E4E-A5EA-33A669BAB696}" srcOrd="0" destOrd="0" presId="urn:microsoft.com/office/officeart/2005/8/layout/pList1"/>
    <dgm:cxn modelId="{85E46093-6296-4807-A386-748FE00DA9EE}" type="presParOf" srcId="{598CBC16-67F7-DF4E-B96F-A7129B446F55}" destId="{F15FB7D0-02D7-1142-B5DC-1C4F8CCD041A}" srcOrd="1" destOrd="0" presId="urn:microsoft.com/office/officeart/2005/8/layout/pList1"/>
    <dgm:cxn modelId="{AA66C527-9235-4EE5-8853-19E113F69C91}" type="presParOf" srcId="{E2ADB3F2-877B-9E49-8D5D-8577B3A202BA}" destId="{A3F02C95-615C-B846-8725-B52786BCBDA2}" srcOrd="5" destOrd="0" presId="urn:microsoft.com/office/officeart/2005/8/layout/pList1"/>
    <dgm:cxn modelId="{04A67949-0674-4091-A0BC-6CDCAD4CB167}" type="presParOf" srcId="{E2ADB3F2-877B-9E49-8D5D-8577B3A202BA}" destId="{643E1778-2D2F-FB43-A9F8-3D2D76DBAA92}" srcOrd="6" destOrd="0" presId="urn:microsoft.com/office/officeart/2005/8/layout/pList1"/>
    <dgm:cxn modelId="{A29C3B16-ED02-45BB-A1DD-CCF740E75480}" type="presParOf" srcId="{643E1778-2D2F-FB43-A9F8-3D2D76DBAA92}" destId="{8D1DF572-14F9-3741-B9C1-42FEDF73A826}" srcOrd="0" destOrd="0" presId="urn:microsoft.com/office/officeart/2005/8/layout/pList1"/>
    <dgm:cxn modelId="{7891601F-AB48-4F20-81CC-04461F8914D0}" type="presParOf" srcId="{643E1778-2D2F-FB43-A9F8-3D2D76DBAA92}" destId="{3CA8BF6B-018D-CC42-93D7-04762F31E2C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28" tIns="45717" rIns="91428" bIns="45717" rtlCol="0"/>
          <a:lstStyle>
            <a:lvl1pPr algn="l" eaLnBrk="1" hangingPunct="1">
              <a:defRPr sz="1200">
                <a:latin typeface="Arial" charset="0"/>
                <a:cs typeface="Arial" charset="0"/>
                <a:sym typeface="Arial" charset="0"/>
              </a:defRPr>
            </a:lvl1pPr>
          </a:lstStyle>
          <a:p>
            <a:pPr>
              <a:defRPr/>
            </a:pPr>
            <a:endParaRPr lang="en-US"/>
          </a:p>
        </p:txBody>
      </p:sp>
      <p:sp>
        <p:nvSpPr>
          <p:cNvPr id="3" name="Date Placeholder 2"/>
          <p:cNvSpPr>
            <a:spLocks noGrp="1"/>
          </p:cNvSpPr>
          <p:nvPr>
            <p:ph type="dt" sz="quarter" idx="1"/>
          </p:nvPr>
        </p:nvSpPr>
        <p:spPr>
          <a:xfrm>
            <a:off x="3970941" y="0"/>
            <a:ext cx="3037840" cy="465138"/>
          </a:xfrm>
          <a:prstGeom prst="rect">
            <a:avLst/>
          </a:prstGeom>
        </p:spPr>
        <p:txBody>
          <a:bodyPr vert="horz" lIns="91428" tIns="45717" rIns="91428" bIns="45717" rtlCol="0"/>
          <a:lstStyle>
            <a:lvl1pPr algn="r" eaLnBrk="1" hangingPunct="1">
              <a:defRPr sz="1200">
                <a:latin typeface="Arial" charset="0"/>
                <a:cs typeface="Arial" charset="0"/>
                <a:sym typeface="Arial" charset="0"/>
              </a:defRPr>
            </a:lvl1pPr>
          </a:lstStyle>
          <a:p>
            <a:pPr>
              <a:defRPr/>
            </a:pPr>
            <a:fld id="{62691186-A3C2-452D-9907-7D3A9608850A}" type="datetimeFigureOut">
              <a:rPr lang="en-US"/>
              <a:pPr>
                <a:defRPr/>
              </a:pPr>
              <a:t>4/22/2017</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28" tIns="45717" rIns="91428" bIns="45717" rtlCol="0" anchor="b"/>
          <a:lstStyle>
            <a:lvl1pPr algn="l" eaLnBrk="1" hangingPunct="1">
              <a:defRPr sz="1200">
                <a:latin typeface="Arial" charset="0"/>
                <a:cs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3970941" y="8829675"/>
            <a:ext cx="3037840" cy="465138"/>
          </a:xfrm>
          <a:prstGeom prst="rect">
            <a:avLst/>
          </a:prstGeom>
        </p:spPr>
        <p:txBody>
          <a:bodyPr vert="horz" wrap="square" lIns="91428" tIns="45717" rIns="91428" bIns="45717" numCol="1" anchor="b" anchorCtr="0" compatLnSpc="1">
            <a:prstTxWarp prst="textNoShape">
              <a:avLst/>
            </a:prstTxWarp>
          </a:bodyPr>
          <a:lstStyle>
            <a:lvl1pPr algn="r" eaLnBrk="1" hangingPunct="1">
              <a:defRPr sz="1200" smtClean="0"/>
            </a:lvl1pPr>
          </a:lstStyle>
          <a:p>
            <a:pPr>
              <a:defRPr/>
            </a:pPr>
            <a:fld id="{CA41B474-F01B-48E9-880B-81BE165DDF8D}" type="slidenum">
              <a:rPr lang="en-US" altLang="en-US"/>
              <a:pPr>
                <a:defRPr/>
              </a:pPr>
              <a:t>‹#›</a:t>
            </a:fld>
            <a:endParaRPr lang="en-US" altLang="en-US"/>
          </a:p>
        </p:txBody>
      </p:sp>
    </p:spTree>
    <p:extLst>
      <p:ext uri="{BB962C8B-B14F-4D97-AF65-F5344CB8AC3E}">
        <p14:creationId xmlns:p14="http://schemas.microsoft.com/office/powerpoint/2010/main" val="3792625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794" name="Shape 2"/>
          <p:cNvSpPr txBox="1">
            <a:spLocks noGrp="1"/>
          </p:cNvSpPr>
          <p:nvPr>
            <p:ph type="hdr" idx="2"/>
          </p:nvPr>
        </p:nvSpPr>
        <p:spPr bwMode="auto">
          <a:xfrm>
            <a:off x="0" y="0"/>
            <a:ext cx="3037840" cy="465138"/>
          </a:xfrm>
          <a:prstGeom prst="rect">
            <a:avLst/>
          </a:prstGeom>
          <a:noFill/>
          <a:ln w="9525">
            <a:noFill/>
            <a:miter lim="800000"/>
            <a:headEnd/>
            <a:tailEnd/>
          </a:ln>
        </p:spPr>
        <p:txBody>
          <a:bodyPr vert="horz" wrap="square" lIns="91415" tIns="91415" rIns="91415" bIns="91415" numCol="1" anchor="ctr" anchorCtr="0" compatLnSpc="1">
            <a:prstTxWarp prst="textNoShape">
              <a:avLst/>
            </a:prstTxWarp>
          </a:bodyPr>
          <a:lstStyle>
            <a:lvl1pPr eaLnBrk="1" hangingPunct="1">
              <a:defRPr>
                <a:latin typeface="Arial" charset="0"/>
                <a:cs typeface="Arial" charset="0"/>
                <a:sym typeface="Arial" charset="0"/>
              </a:defRPr>
            </a:lvl1pPr>
          </a:lstStyle>
          <a:p>
            <a:pPr>
              <a:defRPr/>
            </a:pPr>
            <a:endParaRPr lang="en-US"/>
          </a:p>
        </p:txBody>
      </p:sp>
      <p:sp>
        <p:nvSpPr>
          <p:cNvPr id="33795" name="Shape 3"/>
          <p:cNvSpPr txBox="1">
            <a:spLocks noGrp="1"/>
          </p:cNvSpPr>
          <p:nvPr>
            <p:ph type="dt" idx="10"/>
          </p:nvPr>
        </p:nvSpPr>
        <p:spPr bwMode="auto">
          <a:xfrm>
            <a:off x="3972563" y="0"/>
            <a:ext cx="3037840" cy="465138"/>
          </a:xfrm>
          <a:prstGeom prst="rect">
            <a:avLst/>
          </a:prstGeom>
          <a:noFill/>
          <a:ln w="9525">
            <a:noFill/>
            <a:miter lim="800000"/>
            <a:headEnd/>
            <a:tailEnd/>
          </a:ln>
        </p:spPr>
        <p:txBody>
          <a:bodyPr vert="horz" wrap="square" lIns="91415" tIns="91415" rIns="91415" bIns="91415" numCol="1" anchor="ctr" anchorCtr="0" compatLnSpc="1">
            <a:prstTxWarp prst="textNoShape">
              <a:avLst/>
            </a:prstTxWarp>
          </a:bodyPr>
          <a:lstStyle>
            <a:lvl1pPr eaLnBrk="1" hangingPunct="1">
              <a:defRPr>
                <a:latin typeface="Arial" charset="0"/>
                <a:cs typeface="Arial" charset="0"/>
                <a:sym typeface="Arial" charset="0"/>
              </a:defRPr>
            </a:lvl1pPr>
          </a:lstStyle>
          <a:p>
            <a:pPr>
              <a:defRPr/>
            </a:pPr>
            <a:endParaRPr lang="en-US"/>
          </a:p>
        </p:txBody>
      </p:sp>
      <p:sp>
        <p:nvSpPr>
          <p:cNvPr id="32772" name="Shape 4"/>
          <p:cNvSpPr>
            <a:spLocks noGrp="1" noRot="1" noChangeAspect="1"/>
          </p:cNvSpPr>
          <p:nvPr>
            <p:ph type="sldImg" idx="3"/>
          </p:nvPr>
        </p:nvSpPr>
        <p:spPr bwMode="auto">
          <a:xfrm>
            <a:off x="1181100" y="696913"/>
            <a:ext cx="4648200" cy="348615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lnTo>
                  <a:pt x="0" y="0"/>
                </a:lnTo>
                <a:close/>
              </a:path>
            </a:pathLst>
          </a:custGeom>
          <a:noFill/>
          <a:ln w="9525" cap="rnd">
            <a:solidFill>
              <a:srgbClr val="000000"/>
            </a:solidFill>
            <a:prstDash val="solid"/>
            <a:miter lim="800000"/>
            <a:headEnd type="none" w="med" len="med"/>
            <a:tailEnd type="none" w="med" len="med"/>
          </a:ln>
        </p:spPr>
      </p:sp>
      <p:sp>
        <p:nvSpPr>
          <p:cNvPr id="5" name="Shape 5"/>
          <p:cNvSpPr txBox="1">
            <a:spLocks noGrp="1"/>
          </p:cNvSpPr>
          <p:nvPr>
            <p:ph type="body" idx="1"/>
          </p:nvPr>
        </p:nvSpPr>
        <p:spPr>
          <a:xfrm>
            <a:off x="934721" y="4416429"/>
            <a:ext cx="5140960" cy="4183063"/>
          </a:xfrm>
          <a:prstGeom prst="rect">
            <a:avLst/>
          </a:prstGeom>
          <a:noFill/>
          <a:ln>
            <a:noFill/>
          </a:ln>
        </p:spPr>
        <p:txBody>
          <a:bodyPr lIns="91415" tIns="91415" rIns="91415" bIns="9141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endParaRPr noProof="0"/>
          </a:p>
        </p:txBody>
      </p:sp>
      <p:sp>
        <p:nvSpPr>
          <p:cNvPr id="33798" name="Shape 6"/>
          <p:cNvSpPr txBox="1">
            <a:spLocks noGrp="1"/>
          </p:cNvSpPr>
          <p:nvPr>
            <p:ph type="ftr" idx="11"/>
          </p:nvPr>
        </p:nvSpPr>
        <p:spPr bwMode="auto">
          <a:xfrm>
            <a:off x="0" y="8831267"/>
            <a:ext cx="3037840" cy="465137"/>
          </a:xfrm>
          <a:prstGeom prst="rect">
            <a:avLst/>
          </a:prstGeom>
          <a:noFill/>
          <a:ln w="9525">
            <a:noFill/>
            <a:miter lim="800000"/>
            <a:headEnd/>
            <a:tailEnd/>
          </a:ln>
        </p:spPr>
        <p:txBody>
          <a:bodyPr vert="horz" wrap="square" lIns="91415" tIns="91415" rIns="91415" bIns="91415" numCol="1" anchor="ctr" anchorCtr="0" compatLnSpc="1">
            <a:prstTxWarp prst="textNoShape">
              <a:avLst/>
            </a:prstTxWarp>
          </a:bodyPr>
          <a:lstStyle>
            <a:lvl1pPr eaLnBrk="1" hangingPunct="1">
              <a:defRPr>
                <a:latin typeface="Arial" charset="0"/>
                <a:cs typeface="Arial" charset="0"/>
                <a:sym typeface="Arial" charset="0"/>
              </a:defRPr>
            </a:lvl1pPr>
          </a:lstStyle>
          <a:p>
            <a:pPr>
              <a:defRPr/>
            </a:pPr>
            <a:endParaRPr lang="en-US"/>
          </a:p>
        </p:txBody>
      </p:sp>
      <p:sp>
        <p:nvSpPr>
          <p:cNvPr id="33799" name="Shape 7"/>
          <p:cNvSpPr txBox="1">
            <a:spLocks noGrp="1"/>
          </p:cNvSpPr>
          <p:nvPr>
            <p:ph type="sldNum" idx="12"/>
          </p:nvPr>
        </p:nvSpPr>
        <p:spPr bwMode="auto">
          <a:xfrm>
            <a:off x="3972563" y="8831267"/>
            <a:ext cx="3037840" cy="465137"/>
          </a:xfrm>
          <a:prstGeom prst="rect">
            <a:avLst/>
          </a:prstGeom>
          <a:noFill/>
          <a:ln w="9525">
            <a:noFill/>
            <a:miter lim="800000"/>
            <a:headEnd/>
            <a:tailEnd/>
          </a:ln>
        </p:spPr>
        <p:txBody>
          <a:bodyPr vert="horz" wrap="square" lIns="91415" tIns="91415" rIns="91415" bIns="91415" numCol="1" anchor="b" anchorCtr="0" compatLnSpc="1">
            <a:prstTxWarp prst="textNoShape">
              <a:avLst/>
            </a:prstTxWarp>
          </a:bodyPr>
          <a:lstStyle>
            <a:lvl1pPr algn="r" eaLnBrk="1" hangingPunct="1">
              <a:defRPr sz="1200">
                <a:latin typeface="Arial" charset="0"/>
                <a:cs typeface="Arial" charset="0"/>
                <a:sym typeface="Arial" charset="0"/>
              </a:defRPr>
            </a:lvl1pPr>
          </a:lstStyle>
          <a:p>
            <a:pPr>
              <a:defRPr/>
            </a:pPr>
            <a:endParaRPr lang="en-US"/>
          </a:p>
        </p:txBody>
      </p:sp>
    </p:spTree>
    <p:extLst>
      <p:ext uri="{BB962C8B-B14F-4D97-AF65-F5344CB8AC3E}">
        <p14:creationId xmlns:p14="http://schemas.microsoft.com/office/powerpoint/2010/main" val="3571171585"/>
      </p:ext>
    </p:extLst>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Shape 64"/>
          <p:cNvSpPr txBox="1">
            <a:spLocks noGrp="1"/>
          </p:cNvSpPr>
          <p:nvPr>
            <p:ph type="body" idx="1"/>
          </p:nvPr>
        </p:nvSpPr>
        <p:spPr bwMode="auto">
          <a:xfrm>
            <a:off x="934721" y="6323307"/>
            <a:ext cx="5140960" cy="369302"/>
          </a:xfrm>
          <a:noFill/>
        </p:spPr>
        <p:txBody>
          <a:bodyPr vert="horz" wrap="square" numCol="1" compatLnSpc="1">
            <a:prstTxWarp prst="textNoShape">
              <a:avLst/>
            </a:prstTxWarp>
            <a:spAutoFit/>
          </a:bodyPr>
          <a:lstStyle/>
          <a:p>
            <a:pPr eaLnBrk="1" hangingPunct="1">
              <a:spcBef>
                <a:spcPct val="0"/>
              </a:spcBef>
            </a:pPr>
            <a:endParaRPr lang="en-US" altLang="en-US" smtClean="0"/>
          </a:p>
        </p:txBody>
      </p:sp>
      <p:sp>
        <p:nvSpPr>
          <p:cNvPr id="33795" name="Shape 65"/>
          <p:cNvSpPr>
            <a:spLocks noGrp="1" noRot="1" noChangeAspect="1" noTextEdit="1"/>
          </p:cNvSpPr>
          <p:nvPr>
            <p:ph type="sldImg" idx="2"/>
          </p:nvPr>
        </p:nvSpPr>
        <p:spPr>
          <a:noFill/>
          <a:ln>
            <a:round/>
            <a:headEnd/>
            <a:tailEnd/>
          </a:ln>
        </p:spPr>
      </p:sp>
    </p:spTree>
    <p:extLst>
      <p:ext uri="{BB962C8B-B14F-4D97-AF65-F5344CB8AC3E}">
        <p14:creationId xmlns:p14="http://schemas.microsoft.com/office/powerpoint/2010/main" val="3070609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9696CFD9-B646-4DAD-81ED-D55BD126FF7A}" type="slidenum">
              <a:rPr lang="en-US" altLang="en-US">
                <a:solidFill>
                  <a:srgbClr val="000000"/>
                </a:solidFill>
                <a:latin typeface="Times New Roman" panose="02020603050405020304" pitchFamily="18" charset="0"/>
                <a:cs typeface="Tahoma" panose="020B0604030504040204" pitchFamily="34" charset="0"/>
              </a:rPr>
              <a:pPr/>
              <a:t>62</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5123" name="Rectangle 1"/>
          <p:cNvSpPr txBox="1">
            <a:spLocks noGrp="1" noRot="1" noChangeAspect="1" noChangeArrowheads="1" noTextEdit="1"/>
          </p:cNvSpPr>
          <p:nvPr>
            <p:ph type="sldImg"/>
          </p:nvPr>
        </p:nvSpPr>
        <p:spPr>
          <a:xfrm>
            <a:off x="1373188" y="763588"/>
            <a:ext cx="5027612"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4" name="Rectangle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68013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8E37FBDD-787C-456D-B9AA-D0D725F6F317}" type="slidenum">
              <a:rPr lang="en-US" altLang="en-US">
                <a:solidFill>
                  <a:srgbClr val="000000"/>
                </a:solidFill>
                <a:latin typeface="Times New Roman" panose="02020603050405020304" pitchFamily="18" charset="0"/>
                <a:cs typeface="Tahoma" panose="020B0604030504040204" pitchFamily="34" charset="0"/>
              </a:rPr>
              <a:pPr/>
              <a:t>63</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7171"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52815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61D79A1E-4AFC-44DB-8F29-2C4E79F380E4}" type="slidenum">
              <a:rPr lang="en-US" altLang="en-US">
                <a:solidFill>
                  <a:srgbClr val="000000"/>
                </a:solidFill>
                <a:latin typeface="Times New Roman" panose="02020603050405020304" pitchFamily="18" charset="0"/>
                <a:cs typeface="Tahoma" panose="020B0604030504040204" pitchFamily="34" charset="0"/>
              </a:rPr>
              <a:pPr/>
              <a:t>64</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9219"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29833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F791359D-D67F-4A3A-B1A9-29804A2296DF}" type="slidenum">
              <a:rPr lang="en-US" altLang="en-US">
                <a:solidFill>
                  <a:srgbClr val="000000"/>
                </a:solidFill>
                <a:latin typeface="Times New Roman" panose="02020603050405020304" pitchFamily="18" charset="0"/>
                <a:cs typeface="Tahoma" panose="020B0604030504040204" pitchFamily="34" charset="0"/>
              </a:rPr>
              <a:pPr/>
              <a:t>65</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11267"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717152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FBD4A6BB-4C5E-4820-9C58-1145699E346A}" type="slidenum">
              <a:rPr lang="en-US" altLang="en-US">
                <a:solidFill>
                  <a:srgbClr val="000000"/>
                </a:solidFill>
                <a:latin typeface="Times New Roman" panose="02020603050405020304" pitchFamily="18" charset="0"/>
                <a:cs typeface="Tahoma" panose="020B0604030504040204" pitchFamily="34" charset="0"/>
              </a:rPr>
              <a:pPr/>
              <a:t>66</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13315"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91229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33FA2DBD-92BB-485D-B769-AA032B3EC07F}" type="slidenum">
              <a:rPr lang="en-US" altLang="en-US">
                <a:solidFill>
                  <a:srgbClr val="000000"/>
                </a:solidFill>
                <a:latin typeface="Times New Roman" panose="02020603050405020304" pitchFamily="18" charset="0"/>
                <a:cs typeface="Tahoma" panose="020B0604030504040204" pitchFamily="34" charset="0"/>
              </a:rPr>
              <a:pPr/>
              <a:t>67</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15363"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4"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162617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7C578E42-C1B6-4907-9D96-49F5BEF8AA1F}" type="slidenum">
              <a:rPr lang="en-US" altLang="en-US">
                <a:solidFill>
                  <a:srgbClr val="000000"/>
                </a:solidFill>
                <a:latin typeface="Times New Roman" panose="02020603050405020304" pitchFamily="18" charset="0"/>
                <a:cs typeface="Tahoma" panose="020B0604030504040204" pitchFamily="34" charset="0"/>
              </a:rPr>
              <a:pPr/>
              <a:t>68</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17411"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808851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5pPr>
            <a:lvl6pPr marL="251451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6pPr>
            <a:lvl7pPr marL="2971694"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7pPr>
            <a:lvl8pPr marL="3428878"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8pPr>
            <a:lvl9pPr marL="3886061" indent="-228592" defTabSz="457183" eaLnBrk="0" fontAlgn="base" hangingPunct="0">
              <a:lnSpc>
                <a:spcPct val="93000"/>
              </a:lnSpc>
              <a:spcBef>
                <a:spcPct val="0"/>
              </a:spcBef>
              <a:spcAft>
                <a:spcPct val="0"/>
              </a:spcAft>
              <a:buClr>
                <a:srgbClr val="000000"/>
              </a:buClr>
              <a:buSzPct val="100000"/>
              <a:buFont typeface="Times New Roman" panose="02020603050405020304" pitchFamily="18" charset="0"/>
              <a:tabLst>
                <a:tab pos="457183" algn="l"/>
                <a:tab pos="914367" algn="l"/>
                <a:tab pos="1371551" algn="l"/>
                <a:tab pos="1828735" algn="l"/>
                <a:tab pos="2285918" algn="l"/>
                <a:tab pos="2743102" algn="l"/>
                <a:tab pos="3200285" algn="l"/>
              </a:tabLst>
              <a:defRPr>
                <a:solidFill>
                  <a:schemeClr val="tx1"/>
                </a:solidFill>
                <a:latin typeface="Arial" panose="020B0604020202020204" pitchFamily="34" charset="0"/>
                <a:cs typeface="Arial Unicode MS" panose="020B0604020202020204" pitchFamily="34" charset="-128"/>
              </a:defRPr>
            </a:lvl9pPr>
          </a:lstStyle>
          <a:p>
            <a:fld id="{DB5E7ABC-FE96-4730-880A-5589251D9A4A}" type="slidenum">
              <a:rPr lang="en-US" altLang="en-US">
                <a:solidFill>
                  <a:srgbClr val="000000"/>
                </a:solidFill>
                <a:latin typeface="Times New Roman" panose="02020603050405020304" pitchFamily="18" charset="0"/>
                <a:cs typeface="Tahoma" panose="020B0604030504040204" pitchFamily="34" charset="0"/>
              </a:rPr>
              <a:pPr/>
              <a:t>69</a:t>
            </a:fld>
            <a:endParaRPr lang="en-US" altLang="en-US">
              <a:solidFill>
                <a:srgbClr val="000000"/>
              </a:solidFill>
              <a:latin typeface="Times New Roman" panose="02020603050405020304" pitchFamily="18" charset="0"/>
              <a:cs typeface="Tahoma" panose="020B0604030504040204" pitchFamily="34" charset="0"/>
            </a:endParaRPr>
          </a:p>
        </p:txBody>
      </p:sp>
      <p:sp>
        <p:nvSpPr>
          <p:cNvPr id="19459" name="Rectangle 1"/>
          <p:cNvSpPr txBox="1">
            <a:spLocks noGrp="1" noRot="1" noChangeAspect="1" noChangeArrowheads="1" noTextEdit="1"/>
          </p:cNvSpPr>
          <p:nvPr>
            <p:ph type="sldImg"/>
          </p:nvPr>
        </p:nvSpPr>
        <p:spPr>
          <a:xfrm>
            <a:off x="1728788" y="846138"/>
            <a:ext cx="4314825" cy="3236912"/>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txBox="1">
            <a:spLocks noGrp="1" noChangeArrowheads="1"/>
          </p:cNvSpPr>
          <p:nvPr>
            <p:ph type="body" idx="1"/>
          </p:nvPr>
        </p:nvSpPr>
        <p:spPr>
          <a:xfrm>
            <a:off x="739775" y="4402139"/>
            <a:ext cx="6292850" cy="47418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152901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5613F-D77F-0447-AA51-54175B2B43EE}" type="slidenum">
              <a:rPr lang="en-US" smtClean="0"/>
              <a:t>74</a:t>
            </a:fld>
            <a:endParaRPr lang="en-US"/>
          </a:p>
        </p:txBody>
      </p:sp>
    </p:spTree>
    <p:extLst>
      <p:ext uri="{BB962C8B-B14F-4D97-AF65-F5344CB8AC3E}">
        <p14:creationId xmlns:p14="http://schemas.microsoft.com/office/powerpoint/2010/main" val="391215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306F07-F8FE-4244-B5CD-9B7F95EB6217}" type="slidenum">
              <a:rPr lang="zh-CN" altLang="en-US" smtClean="0"/>
              <a:t>25</a:t>
            </a:fld>
            <a:endParaRPr lang="zh-CN" altLang="en-US"/>
          </a:p>
        </p:txBody>
      </p:sp>
    </p:spTree>
    <p:extLst>
      <p:ext uri="{BB962C8B-B14F-4D97-AF65-F5344CB8AC3E}">
        <p14:creationId xmlns:p14="http://schemas.microsoft.com/office/powerpoint/2010/main" val="268608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25065" eaLnBrk="1" fontAlgn="auto" hangingPunct="1">
              <a:spcBef>
                <a:spcPts val="0"/>
              </a:spcBef>
              <a:spcAft>
                <a:spcPts val="0"/>
              </a:spcAft>
              <a:defRPr/>
            </a:pPr>
            <a:endParaRPr lang="zh-CN" altLang="en-US" dirty="0"/>
          </a:p>
        </p:txBody>
      </p:sp>
      <p:sp>
        <p:nvSpPr>
          <p:cNvPr id="4" name="灯片编号占位符 3"/>
          <p:cNvSpPr>
            <a:spLocks noGrp="1"/>
          </p:cNvSpPr>
          <p:nvPr>
            <p:ph type="sldNum" sz="quarter" idx="10"/>
          </p:nvPr>
        </p:nvSpPr>
        <p:spPr/>
        <p:txBody>
          <a:bodyPr/>
          <a:lstStyle/>
          <a:p>
            <a:fld id="{38306F07-F8FE-4244-B5CD-9B7F95EB6217}" type="slidenum">
              <a:rPr lang="zh-CN" altLang="en-US" smtClean="0"/>
              <a:t>26</a:t>
            </a:fld>
            <a:endParaRPr lang="zh-CN" altLang="en-US"/>
          </a:p>
        </p:txBody>
      </p:sp>
    </p:spTree>
    <p:extLst>
      <p:ext uri="{BB962C8B-B14F-4D97-AF65-F5344CB8AC3E}">
        <p14:creationId xmlns:p14="http://schemas.microsoft.com/office/powerpoint/2010/main" val="337282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25065" eaLnBrk="1" fontAlgn="auto" hangingPunct="1">
              <a:spcBef>
                <a:spcPts val="0"/>
              </a:spcBef>
              <a:spcAft>
                <a:spcPts val="0"/>
              </a:spcAft>
              <a:defRPr/>
            </a:pPr>
            <a:endParaRPr lang="zh-CN" altLang="en-US" dirty="0"/>
          </a:p>
        </p:txBody>
      </p:sp>
      <p:sp>
        <p:nvSpPr>
          <p:cNvPr id="4" name="灯片编号占位符 3"/>
          <p:cNvSpPr>
            <a:spLocks noGrp="1"/>
          </p:cNvSpPr>
          <p:nvPr>
            <p:ph type="sldNum" sz="quarter" idx="10"/>
          </p:nvPr>
        </p:nvSpPr>
        <p:spPr/>
        <p:txBody>
          <a:bodyPr/>
          <a:lstStyle/>
          <a:p>
            <a:fld id="{38306F07-F8FE-4244-B5CD-9B7F95EB6217}" type="slidenum">
              <a:rPr lang="zh-CN" altLang="en-US" smtClean="0"/>
              <a:t>27</a:t>
            </a:fld>
            <a:endParaRPr lang="zh-CN" altLang="en-US"/>
          </a:p>
        </p:txBody>
      </p:sp>
    </p:spTree>
    <p:extLst>
      <p:ext uri="{BB962C8B-B14F-4D97-AF65-F5344CB8AC3E}">
        <p14:creationId xmlns:p14="http://schemas.microsoft.com/office/powerpoint/2010/main" val="34076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38306F07-F8FE-4244-B5CD-9B7F95EB6217}" type="slidenum">
              <a:rPr lang="zh-CN" altLang="en-US" smtClean="0"/>
              <a:t>28</a:t>
            </a:fld>
            <a:endParaRPr lang="zh-CN" altLang="en-US"/>
          </a:p>
        </p:txBody>
      </p:sp>
    </p:spTree>
    <p:extLst>
      <p:ext uri="{BB962C8B-B14F-4D97-AF65-F5344CB8AC3E}">
        <p14:creationId xmlns:p14="http://schemas.microsoft.com/office/powerpoint/2010/main" val="1404308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38306F07-F8FE-4244-B5CD-9B7F95EB6217}" type="slidenum">
              <a:rPr lang="zh-CN" altLang="en-US" smtClean="0"/>
              <a:t>29</a:t>
            </a:fld>
            <a:endParaRPr lang="zh-CN" altLang="en-US"/>
          </a:p>
        </p:txBody>
      </p:sp>
    </p:spTree>
    <p:extLst>
      <p:ext uri="{BB962C8B-B14F-4D97-AF65-F5344CB8AC3E}">
        <p14:creationId xmlns:p14="http://schemas.microsoft.com/office/powerpoint/2010/main" val="291528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38306F07-F8FE-4244-B5CD-9B7F95EB6217}" type="slidenum">
              <a:rPr lang="zh-CN" altLang="en-US" smtClean="0"/>
              <a:t>30</a:t>
            </a:fld>
            <a:endParaRPr lang="zh-CN" altLang="en-US"/>
          </a:p>
        </p:txBody>
      </p:sp>
    </p:spTree>
    <p:extLst>
      <p:ext uri="{BB962C8B-B14F-4D97-AF65-F5344CB8AC3E}">
        <p14:creationId xmlns:p14="http://schemas.microsoft.com/office/powerpoint/2010/main" val="33914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306F07-F8FE-4244-B5CD-9B7F95EB6217}" type="slidenum">
              <a:rPr lang="zh-CN" altLang="en-US" smtClean="0"/>
              <a:t>31</a:t>
            </a:fld>
            <a:endParaRPr lang="zh-CN" altLang="en-US"/>
          </a:p>
        </p:txBody>
      </p:sp>
    </p:spTree>
    <p:extLst>
      <p:ext uri="{BB962C8B-B14F-4D97-AF65-F5344CB8AC3E}">
        <p14:creationId xmlns:p14="http://schemas.microsoft.com/office/powerpoint/2010/main" val="266973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34263-B9F8-4BC7-8FF0-5A2D758B4B6D}" type="slidenum">
              <a:rPr lang="en-US" smtClean="0"/>
              <a:t>44</a:t>
            </a:fld>
            <a:endParaRPr lang="en-US"/>
          </a:p>
        </p:txBody>
      </p:sp>
    </p:spTree>
    <p:extLst>
      <p:ext uri="{BB962C8B-B14F-4D97-AF65-F5344CB8AC3E}">
        <p14:creationId xmlns:p14="http://schemas.microsoft.com/office/powerpoint/2010/main" val="210433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95C4A4F-878F-438C-B880-2628F5DCDA62}" type="datetimeFigureOut">
              <a:rPr lang="en-US"/>
              <a:pPr>
                <a:defRPr/>
              </a:pPr>
              <a:t>4/22/2017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67414C-3A9A-4852-8BF7-4DDC089B74F3}"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15CC33-7118-4B73-91DA-8A63609BAE37}" type="datetimeFigureOut">
              <a:rPr lang="en-US"/>
              <a:pPr>
                <a:defRPr/>
              </a:pPr>
              <a:t>4/22/2017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9937F1-9E8D-47A0-8DC4-0A31AB862DA0}"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0B1190F-F633-4C32-82E0-E4E5F130CD32}" type="datetimeFigureOut">
              <a:rPr lang="en-US"/>
              <a:pPr>
                <a:defRPr/>
              </a:pPr>
              <a:t>4/22/2017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BD103E-FF65-4802-8738-BBCC38396370}"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C3D7E27-F7FC-40B8-A522-8016FC5583D2}" type="datetimeFigureOut">
              <a:rPr lang="en-US"/>
              <a:pPr>
                <a:defRPr/>
              </a:pPr>
              <a:t>4/22/2017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3D1557F-252C-4CAE-AF23-992FA41B7C97}"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BD66A2E-AF9B-48D8-822B-776DC2E535BA}" type="datetimeFigureOut">
              <a:rPr lang="en-US"/>
              <a:pPr>
                <a:defRPr/>
              </a:pPr>
              <a:t>4/22/2017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3D8D10F-6C87-4FCA-978D-56E04849E999}"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D6FFC7D-B4BB-474C-A7D2-824553E3619F}" type="datetimeFigureOut">
              <a:rPr lang="en-US"/>
              <a:pPr>
                <a:defRPr/>
              </a:pPr>
              <a:t>4/22/2017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3686DF5-F2AD-4BF7-829D-BDB86C35B96C}"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F8B8812-F9EA-4550-AA2C-E2582B4A9B91}" type="datetimeFigureOut">
              <a:rPr lang="en-US"/>
              <a:pPr>
                <a:defRPr/>
              </a:pPr>
              <a:t>4/22/2017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35864A-9B81-4CBC-92CE-9794CEF865E1}"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FEAA5AE-0ABD-43C8-90FC-E7837AF24D96}" type="datetimeFigureOut">
              <a:rPr lang="en-US"/>
              <a:pPr>
                <a:defRPr/>
              </a:pPr>
              <a:t>4/22/2017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CECF67C-7808-448C-9851-8DD300AE38B4}"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3034B93-B9A4-4DD9-AE9F-9F6075F61DBD}" type="datetimeFigureOut">
              <a:rPr lang="en-US"/>
              <a:pPr>
                <a:defRPr/>
              </a:pPr>
              <a:t>4/22/2017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376262-8B10-4543-A9B1-D2E9CB2D1054}" type="slidenum">
              <a:rPr lang="en-US" altLang="en-US"/>
              <a:pPr>
                <a:defRPr/>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C9B4EA2-479C-4E8B-A1C4-FF4551ABC440}" type="datetimeFigureOut">
              <a:rPr lang="en-US"/>
              <a:pPr>
                <a:defRPr/>
              </a:pPr>
              <a:t>4/22/2017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211528-CCC4-4A7D-A65F-8C3C5BEE91EF}"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7"/>
        <p:cNvGrpSpPr/>
        <p:nvPr/>
      </p:nvGrpSpPr>
      <p:grpSpPr>
        <a:xfrm>
          <a:off x="0" y="0"/>
          <a:ext cx="0" cy="0"/>
          <a:chOff x="0" y="0"/>
          <a:chExt cx="0" cy="0"/>
        </a:xfrm>
      </p:grpSpPr>
      <p:sp>
        <p:nvSpPr>
          <p:cNvPr id="58" name="Shape 58"/>
          <p:cNvSpPr txBox="1">
            <a:spLocks noGrp="1"/>
          </p:cNvSpPr>
          <p:nvPr>
            <p:ph type="subTitle" idx="1"/>
          </p:nvPr>
        </p:nvSpPr>
        <p:spPr>
          <a:xfrm>
            <a:off x="304800" y="5027612"/>
            <a:ext cx="6248399" cy="609599"/>
          </a:xfrm>
          <a:prstGeom prst="rect">
            <a:avLst/>
          </a:prstGeom>
          <a:noFill/>
          <a:ln>
            <a:noFill/>
          </a:ln>
        </p:spPr>
        <p:txBody>
          <a:bodyPr/>
          <a:lstStyle>
            <a:lvl1pPr marL="0" marR="0" indent="0" algn="l" rtl="0">
              <a:spcBef>
                <a:spcPts val="360"/>
              </a:spcBef>
              <a:spcAft>
                <a:spcPts val="0"/>
              </a:spcAft>
              <a:defRPr sz="1800" b="0" i="0" u="none" strike="noStrike" cap="none" baseline="0">
                <a:solidFill>
                  <a:srgbClr val="990100"/>
                </a:solidFill>
                <a:latin typeface="Arial"/>
                <a:ea typeface="Arial"/>
                <a:cs typeface="Arial"/>
                <a:sym typeface="Arial"/>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9" name="Shape 59"/>
          <p:cNvSpPr txBox="1">
            <a:spLocks noGrp="1"/>
          </p:cNvSpPr>
          <p:nvPr>
            <p:ph type="ctrTitle"/>
          </p:nvPr>
        </p:nvSpPr>
        <p:spPr>
          <a:xfrm>
            <a:off x="0" y="3124200"/>
            <a:ext cx="9144000" cy="990599"/>
          </a:xfrm>
          <a:prstGeom prst="rect">
            <a:avLst/>
          </a:prstGeom>
          <a:noFill/>
          <a:ln>
            <a:noFill/>
          </a:ln>
        </p:spPr>
        <p:txBody>
          <a:bodyPr/>
          <a:lstStyle>
            <a:lvl1pPr marL="0" marR="0" indent="0" algn="ctr" rtl="0">
              <a:lnSpc>
                <a:spcPct val="110000"/>
              </a:lnSpc>
              <a:spcBef>
                <a:spcPts val="0"/>
              </a:spcBef>
              <a:spcAft>
                <a:spcPts val="0"/>
              </a:spcAft>
              <a:defRPr sz="2200" b="0" i="0" u="none" strike="noStrike" cap="none" baseline="0">
                <a:solidFill>
                  <a:schemeClr val="lt1"/>
                </a:solidFill>
                <a:latin typeface="Arial"/>
                <a:ea typeface="Arial"/>
                <a:cs typeface="Arial"/>
                <a:sym typeface="Arial"/>
              </a:defRPr>
            </a:lvl1pPr>
            <a:lvl2pPr>
              <a:defRPr/>
            </a:lvl2pPr>
            <a:lvl3pPr>
              <a:defRPr/>
            </a:lvl3pPr>
            <a:lvl4pPr>
              <a:defRPr/>
            </a:lvl4pPr>
            <a:lvl5pPr>
              <a:defRPr/>
            </a:lvl5pPr>
            <a:lvl6pPr>
              <a:defRPr/>
            </a:lvl6pPr>
            <a:lvl7pPr>
              <a:defRPr/>
            </a:lvl7pPr>
            <a:lvl8pPr>
              <a:defRPr/>
            </a:lvl8pPr>
            <a:lvl9pP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630A1CA-F5D2-45B7-95AF-B1108145D3FE}" type="datetimeFigureOut">
              <a:rPr lang="en-US"/>
              <a:pPr>
                <a:defRPr/>
              </a:pPr>
              <a:t>4/22/2017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8D7EC9-17F1-4B6F-8977-DFB0BE5B3806}" type="slidenum">
              <a:rPr lang="en-US" altLang="en-US"/>
              <a:pPr>
                <a:defRPr/>
              </a:pPr>
              <a:t>‹#›</a:t>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55680" y="260668"/>
            <a:ext cx="4831200" cy="869851"/>
          </a:xfrm>
        </p:spPr>
        <p:txBody>
          <a:bodyPr/>
          <a:lstStyle/>
          <a:p>
            <a:r>
              <a:rPr lang="en-US" smtClean="0"/>
              <a:t>Click to edit Master title style</a:t>
            </a:r>
            <a:endParaRPr lang="en-US"/>
          </a:p>
        </p:txBody>
      </p:sp>
      <p:sp>
        <p:nvSpPr>
          <p:cNvPr id="3" name="Rectangle 4"/>
          <p:cNvSpPr>
            <a:spLocks noGrp="1" noChangeArrowheads="1"/>
          </p:cNvSpPr>
          <p:nvPr>
            <p:ph type="dt" idx="10"/>
          </p:nvPr>
        </p:nvSpPr>
        <p:spPr>
          <a:ln/>
        </p:spPr>
        <p:txBody>
          <a:bodyPr/>
          <a:lstStyle>
            <a:lvl1pPr>
              <a:defRPr/>
            </a:lvl1pPr>
          </a:lstStyle>
          <a:p>
            <a:pPr>
              <a:defRPr/>
            </a:pPr>
            <a:endParaRPr lang="en-US" altLang="en-US"/>
          </a:p>
        </p:txBody>
      </p:sp>
      <p:sp>
        <p:nvSpPr>
          <p:cNvPr id="4" name="Rectangle 5"/>
          <p:cNvSpPr>
            <a:spLocks noGrp="1" noChangeArrowheads="1"/>
          </p:cNvSpPr>
          <p:nvPr>
            <p:ph type="ft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2"/>
          </p:nvPr>
        </p:nvSpPr>
        <p:spPr>
          <a:ln/>
        </p:spPr>
        <p:txBody>
          <a:bodyPr/>
          <a:lstStyle>
            <a:lvl1pPr>
              <a:defRPr/>
            </a:lvl1pPr>
          </a:lstStyle>
          <a:p>
            <a:pPr>
              <a:defRPr/>
            </a:pPr>
            <a:fld id="{04C509CF-135B-4023-BBFC-7613F41EB8AD}" type="slidenum">
              <a:rPr lang="en-US" altLang="en-US"/>
              <a:pPr>
                <a:defRPr/>
              </a:pPr>
              <a:t>‹#›</a:t>
            </a:fld>
            <a:endParaRPr lang="en-US" altLang="en-US"/>
          </a:p>
        </p:txBody>
      </p:sp>
    </p:spTree>
    <p:extLst>
      <p:ext uri="{BB962C8B-B14F-4D97-AF65-F5344CB8AC3E}">
        <p14:creationId xmlns:p14="http://schemas.microsoft.com/office/powerpoint/2010/main" val="305827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722312" y="4406900"/>
            <a:ext cx="7772400" cy="1362075"/>
          </a:xfrm>
          <a:prstGeom prst="rect">
            <a:avLst/>
          </a:prstGeom>
          <a:noFill/>
          <a:ln>
            <a:noFill/>
          </a:ln>
        </p:spPr>
        <p:txBody>
          <a:bodyPr/>
          <a:lstStyle>
            <a:lvl1pPr algn="l" rtl="0">
              <a:defRPr sz="4000" b="1" cap="small"/>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4" name="Shape 44"/>
          <p:cNvSpPr txBox="1">
            <a:spLocks noGrp="1"/>
          </p:cNvSpPr>
          <p:nvPr>
            <p:ph type="body" idx="1"/>
          </p:nvPr>
        </p:nvSpPr>
        <p:spPr>
          <a:xfrm>
            <a:off x="722312" y="2906713"/>
            <a:ext cx="7772400" cy="1500187"/>
          </a:xfrm>
          <a:prstGeom prst="rect">
            <a:avLst/>
          </a:prstGeom>
          <a:noFill/>
          <a:ln>
            <a:noFill/>
          </a:ln>
        </p:spPr>
        <p:txBody>
          <a:bodyPr anchor="b"/>
          <a:lstStyle>
            <a:lvl1pPr marL="0" indent="0" rtl="0">
              <a:buNone/>
              <a:defRPr sz="2000"/>
            </a:lvl1pPr>
            <a:lvl2pPr marL="457200" indent="0" rtl="0">
              <a:buNone/>
              <a:defRPr sz="1800"/>
            </a:lvl2pPr>
            <a:lvl3pPr marL="914400" indent="0" rtl="0">
              <a:buNone/>
              <a:defRPr sz="1600"/>
            </a:lvl3pPr>
            <a:lvl4pPr marL="1371600" indent="0" rtl="0">
              <a:buNone/>
              <a:defRPr sz="1400"/>
            </a:lvl4pPr>
            <a:lvl5pPr marL="1828800" indent="0" rtl="0">
              <a:buNone/>
              <a:defRPr sz="1400"/>
            </a:lvl5pPr>
            <a:lvl6pPr marL="2286000" indent="0" rtl="0">
              <a:buNone/>
              <a:defRPr sz="1400"/>
            </a:lvl6pPr>
            <a:lvl7pPr marL="2743200" indent="0" rtl="0">
              <a:buNone/>
              <a:defRPr sz="1400"/>
            </a:lvl7pPr>
            <a:lvl8pPr marL="3200400" indent="0" rtl="0">
              <a:buNone/>
              <a:defRPr sz="1400"/>
            </a:lvl8pPr>
            <a:lvl9pPr marL="3657600" indent="0" rtl="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2128836" y="455612"/>
            <a:ext cx="5867400" cy="1143000"/>
          </a:xfrm>
          <a:prstGeom prst="rect">
            <a:avLst/>
          </a:prstGeom>
          <a:noFill/>
          <a:ln>
            <a:noFill/>
          </a:ln>
        </p:spPr>
        <p:txBody>
          <a:bodyPr/>
          <a:lstStyle>
            <a:lvl1pPr algn="l" rtl="0">
              <a:lnSpc>
                <a:spcPct val="110000"/>
              </a:lnSpc>
              <a:spcBef>
                <a:spcPts val="0"/>
              </a:spcBef>
              <a:spcAft>
                <a:spcPts val="0"/>
              </a:spcAft>
              <a:defRPr>
                <a:solidFill>
                  <a:schemeClr val="dk2"/>
                </a:solidFill>
              </a:defRPr>
            </a:lvl1pPr>
            <a:lvl2pPr algn="l" rtl="0">
              <a:lnSpc>
                <a:spcPct val="110000"/>
              </a:lnSpc>
              <a:spcBef>
                <a:spcPts val="0"/>
              </a:spcBef>
              <a:spcAft>
                <a:spcPts val="0"/>
              </a:spcAft>
              <a:defRPr>
                <a:solidFill>
                  <a:schemeClr val="dk2"/>
                </a:solidFill>
              </a:defRPr>
            </a:lvl2pPr>
            <a:lvl3pPr algn="l" rtl="0">
              <a:lnSpc>
                <a:spcPct val="110000"/>
              </a:lnSpc>
              <a:spcBef>
                <a:spcPts val="0"/>
              </a:spcBef>
              <a:spcAft>
                <a:spcPts val="0"/>
              </a:spcAft>
              <a:defRPr>
                <a:solidFill>
                  <a:schemeClr val="dk2"/>
                </a:solidFill>
              </a:defRPr>
            </a:lvl3pPr>
            <a:lvl4pPr algn="l" rtl="0">
              <a:lnSpc>
                <a:spcPct val="110000"/>
              </a:lnSpc>
              <a:spcBef>
                <a:spcPts val="0"/>
              </a:spcBef>
              <a:spcAft>
                <a:spcPts val="0"/>
              </a:spcAft>
              <a:defRPr>
                <a:solidFill>
                  <a:schemeClr val="dk2"/>
                </a:solidFill>
              </a:defRPr>
            </a:lvl4pPr>
            <a:lvl5pPr algn="l" rtl="0">
              <a:lnSpc>
                <a:spcPct val="110000"/>
              </a:lnSpc>
              <a:spcBef>
                <a:spcPts val="0"/>
              </a:spcBef>
              <a:spcAft>
                <a:spcPts val="0"/>
              </a:spcAft>
              <a:defRPr>
                <a:solidFill>
                  <a:schemeClr val="dk2"/>
                </a:solidFill>
              </a:defRPr>
            </a:lvl5pPr>
            <a:lvl6pPr marL="457200" algn="l" rtl="0">
              <a:lnSpc>
                <a:spcPct val="110000"/>
              </a:lnSpc>
              <a:spcBef>
                <a:spcPts val="0"/>
              </a:spcBef>
              <a:spcAft>
                <a:spcPts val="0"/>
              </a:spcAft>
              <a:defRPr>
                <a:solidFill>
                  <a:schemeClr val="dk2"/>
                </a:solidFill>
              </a:defRPr>
            </a:lvl6pPr>
            <a:lvl7pPr marL="914400" algn="l" rtl="0">
              <a:lnSpc>
                <a:spcPct val="110000"/>
              </a:lnSpc>
              <a:spcBef>
                <a:spcPts val="0"/>
              </a:spcBef>
              <a:spcAft>
                <a:spcPts val="0"/>
              </a:spcAft>
              <a:defRPr>
                <a:solidFill>
                  <a:schemeClr val="dk2"/>
                </a:solidFill>
              </a:defRPr>
            </a:lvl7pPr>
            <a:lvl8pPr marL="1371600" algn="l" rtl="0">
              <a:lnSpc>
                <a:spcPct val="110000"/>
              </a:lnSpc>
              <a:spcBef>
                <a:spcPts val="0"/>
              </a:spcBef>
              <a:spcAft>
                <a:spcPts val="0"/>
              </a:spcAft>
              <a:defRPr>
                <a:solidFill>
                  <a:schemeClr val="dk2"/>
                </a:solidFill>
              </a:defRPr>
            </a:lvl8pPr>
            <a:lvl9pPr marL="1828800" algn="l" rtl="0">
              <a:lnSpc>
                <a:spcPct val="110000"/>
              </a:lnSpc>
              <a:spcBef>
                <a:spcPts val="0"/>
              </a:spcBef>
              <a:spcAft>
                <a:spcPts val="0"/>
              </a:spcAft>
              <a:defRPr>
                <a:solidFill>
                  <a:schemeClr val="dk2"/>
                </a:solidFill>
              </a:defRPr>
            </a:lvl9pPr>
          </a:lstStyle>
          <a:p>
            <a:endParaRPr/>
          </a:p>
        </p:txBody>
      </p:sp>
      <p:sp>
        <p:nvSpPr>
          <p:cNvPr id="47" name="Shape 47"/>
          <p:cNvSpPr txBox="1">
            <a:spLocks noGrp="1"/>
          </p:cNvSpPr>
          <p:nvPr>
            <p:ph type="body" idx="1"/>
          </p:nvPr>
        </p:nvSpPr>
        <p:spPr>
          <a:xfrm>
            <a:off x="2128836" y="1827211"/>
            <a:ext cx="6172199" cy="4114800"/>
          </a:xfrm>
          <a:prstGeom prst="rect">
            <a:avLst/>
          </a:prstGeom>
          <a:noFill/>
          <a:ln>
            <a:noFill/>
          </a:ln>
        </p:spPr>
        <p:txBody>
          <a:bodyPr/>
          <a:lstStyle>
            <a:lvl1pPr marL="342900" indent="-342900" algn="l" rtl="0">
              <a:spcBef>
                <a:spcPts val="340"/>
              </a:spcBef>
              <a:spcAft>
                <a:spcPts val="0"/>
              </a:spcAft>
              <a:defRPr sz="1700">
                <a:solidFill>
                  <a:srgbClr val="990100"/>
                </a:solidFill>
              </a:defRPr>
            </a:lvl1pPr>
            <a:lvl2pPr marL="742950" indent="-225425" algn="l" rtl="0">
              <a:spcBef>
                <a:spcPts val="320"/>
              </a:spcBef>
              <a:spcAft>
                <a:spcPts val="0"/>
              </a:spcAft>
              <a:buClr>
                <a:schemeClr val="hlink"/>
              </a:buClr>
              <a:buFont typeface="Arial"/>
              <a:buChar char="•"/>
              <a:defRPr sz="1600">
                <a:solidFill>
                  <a:schemeClr val="dk1"/>
                </a:solidFill>
              </a:defRPr>
            </a:lvl2pPr>
            <a:lvl3pPr marL="1143000" indent="-168275" algn="l" rtl="0">
              <a:spcBef>
                <a:spcPts val="320"/>
              </a:spcBef>
              <a:spcAft>
                <a:spcPts val="0"/>
              </a:spcAft>
              <a:buClr>
                <a:schemeClr val="dk1"/>
              </a:buClr>
              <a:buFont typeface="Arial"/>
              <a:buChar char="•"/>
              <a:defRPr sz="1600">
                <a:solidFill>
                  <a:schemeClr val="dk1"/>
                </a:solidFill>
              </a:defRPr>
            </a:lvl3pPr>
            <a:lvl4pPr marL="1600200" indent="-174625" algn="l" rtl="0">
              <a:spcBef>
                <a:spcPts val="280"/>
              </a:spcBef>
              <a:spcAft>
                <a:spcPts val="0"/>
              </a:spcAft>
              <a:buClr>
                <a:schemeClr val="dk1"/>
              </a:buClr>
              <a:buFont typeface="Arial"/>
              <a:buChar char="•"/>
              <a:defRPr sz="1400">
                <a:solidFill>
                  <a:schemeClr val="dk1"/>
                </a:solidFill>
              </a:defRPr>
            </a:lvl4pPr>
            <a:lvl5pPr marL="2057400" indent="-174625" algn="l" rtl="0">
              <a:spcBef>
                <a:spcPts val="280"/>
              </a:spcBef>
              <a:spcAft>
                <a:spcPts val="0"/>
              </a:spcAft>
              <a:buClr>
                <a:schemeClr val="dk1"/>
              </a:buClr>
              <a:buFont typeface="Arial"/>
              <a:buChar char="•"/>
              <a:defRPr sz="1400" i="1">
                <a:solidFill>
                  <a:schemeClr val="dk1"/>
                </a:solidFill>
              </a:defRPr>
            </a:lvl5pPr>
            <a:lvl6pPr marL="2514600" indent="-174625" algn="l" rtl="0">
              <a:spcBef>
                <a:spcPts val="280"/>
              </a:spcBef>
              <a:spcAft>
                <a:spcPts val="0"/>
              </a:spcAft>
              <a:buClr>
                <a:schemeClr val="dk1"/>
              </a:buClr>
              <a:buFont typeface="Arial"/>
              <a:buChar char="•"/>
              <a:defRPr sz="1400" i="1">
                <a:solidFill>
                  <a:schemeClr val="dk1"/>
                </a:solidFill>
              </a:defRPr>
            </a:lvl6pPr>
            <a:lvl7pPr marL="2971800" indent="-174625" algn="l" rtl="0">
              <a:spcBef>
                <a:spcPts val="280"/>
              </a:spcBef>
              <a:spcAft>
                <a:spcPts val="0"/>
              </a:spcAft>
              <a:buClr>
                <a:schemeClr val="dk1"/>
              </a:buClr>
              <a:buFont typeface="Arial"/>
              <a:buChar char="•"/>
              <a:defRPr sz="1400" i="1">
                <a:solidFill>
                  <a:schemeClr val="dk1"/>
                </a:solidFill>
              </a:defRPr>
            </a:lvl7pPr>
            <a:lvl8pPr marL="3429000" indent="-174625" algn="l" rtl="0">
              <a:spcBef>
                <a:spcPts val="280"/>
              </a:spcBef>
              <a:spcAft>
                <a:spcPts val="0"/>
              </a:spcAft>
              <a:buClr>
                <a:schemeClr val="dk1"/>
              </a:buClr>
              <a:buFont typeface="Arial"/>
              <a:buChar char="•"/>
              <a:defRPr sz="1400" i="1">
                <a:solidFill>
                  <a:schemeClr val="dk1"/>
                </a:solidFill>
              </a:defRPr>
            </a:lvl8pPr>
            <a:lvl9pPr marL="3886200" indent="-174625" algn="l" rtl="0">
              <a:spcBef>
                <a:spcPts val="280"/>
              </a:spcBef>
              <a:spcAft>
                <a:spcPts val="0"/>
              </a:spcAft>
              <a:buClr>
                <a:schemeClr val="dk1"/>
              </a:buClr>
              <a:buFont typeface="Arial"/>
              <a:buChar char="•"/>
              <a:defRPr sz="1400" i="1">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267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057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0000"/>
            <a:ext cx="4038600" cy="2057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pitchFamily="34" charset="0"/>
                <a:cs typeface="Arial" pitchFamily="34" charset="0"/>
                <a:sym typeface="Arial" pitchFamily="34" charset="0"/>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a:latin typeface="Arial" pitchFamily="34" charset="0"/>
                <a:cs typeface="Arial" pitchFamily="34" charset="0"/>
                <a:sym typeface="Arial" pitchFamily="34" charset="0"/>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AAE0E883-4A80-4C27-8FFC-E2E5BAFA7289}"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Obj" type="twoObj">
  <p:cSld name="twoObj">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128836" y="455612"/>
            <a:ext cx="5867400" cy="1143000"/>
          </a:xfrm>
          <a:prstGeom prst="rect">
            <a:avLst/>
          </a:prstGeom>
          <a:noFill/>
          <a:ln>
            <a:noFill/>
          </a:ln>
        </p:spPr>
        <p:txBody>
          <a:bodyPr/>
          <a:lstStyle>
            <a:lvl1pPr algn="l" rtl="0">
              <a:lnSpc>
                <a:spcPct val="110000"/>
              </a:lnSpc>
              <a:spcBef>
                <a:spcPts val="0"/>
              </a:spcBef>
              <a:spcAft>
                <a:spcPts val="0"/>
              </a:spcAft>
              <a:defRPr>
                <a:solidFill>
                  <a:schemeClr val="dk2"/>
                </a:solidFill>
              </a:defRPr>
            </a:lvl1pPr>
            <a:lvl2pPr algn="l" rtl="0">
              <a:lnSpc>
                <a:spcPct val="110000"/>
              </a:lnSpc>
              <a:spcBef>
                <a:spcPts val="0"/>
              </a:spcBef>
              <a:spcAft>
                <a:spcPts val="0"/>
              </a:spcAft>
              <a:defRPr>
                <a:solidFill>
                  <a:schemeClr val="dk2"/>
                </a:solidFill>
              </a:defRPr>
            </a:lvl2pPr>
            <a:lvl3pPr algn="l" rtl="0">
              <a:lnSpc>
                <a:spcPct val="110000"/>
              </a:lnSpc>
              <a:spcBef>
                <a:spcPts val="0"/>
              </a:spcBef>
              <a:spcAft>
                <a:spcPts val="0"/>
              </a:spcAft>
              <a:defRPr>
                <a:solidFill>
                  <a:schemeClr val="dk2"/>
                </a:solidFill>
              </a:defRPr>
            </a:lvl3pPr>
            <a:lvl4pPr algn="l" rtl="0">
              <a:lnSpc>
                <a:spcPct val="110000"/>
              </a:lnSpc>
              <a:spcBef>
                <a:spcPts val="0"/>
              </a:spcBef>
              <a:spcAft>
                <a:spcPts val="0"/>
              </a:spcAft>
              <a:defRPr>
                <a:solidFill>
                  <a:schemeClr val="dk2"/>
                </a:solidFill>
              </a:defRPr>
            </a:lvl4pPr>
            <a:lvl5pPr algn="l" rtl="0">
              <a:lnSpc>
                <a:spcPct val="110000"/>
              </a:lnSpc>
              <a:spcBef>
                <a:spcPts val="0"/>
              </a:spcBef>
              <a:spcAft>
                <a:spcPts val="0"/>
              </a:spcAft>
              <a:defRPr>
                <a:solidFill>
                  <a:schemeClr val="dk2"/>
                </a:solidFill>
              </a:defRPr>
            </a:lvl5pPr>
            <a:lvl6pPr marL="457200" algn="l" rtl="0">
              <a:lnSpc>
                <a:spcPct val="110000"/>
              </a:lnSpc>
              <a:spcBef>
                <a:spcPts val="0"/>
              </a:spcBef>
              <a:spcAft>
                <a:spcPts val="0"/>
              </a:spcAft>
              <a:defRPr>
                <a:solidFill>
                  <a:schemeClr val="dk2"/>
                </a:solidFill>
              </a:defRPr>
            </a:lvl6pPr>
            <a:lvl7pPr marL="914400" algn="l" rtl="0">
              <a:lnSpc>
                <a:spcPct val="110000"/>
              </a:lnSpc>
              <a:spcBef>
                <a:spcPts val="0"/>
              </a:spcBef>
              <a:spcAft>
                <a:spcPts val="0"/>
              </a:spcAft>
              <a:defRPr>
                <a:solidFill>
                  <a:schemeClr val="dk2"/>
                </a:solidFill>
              </a:defRPr>
            </a:lvl7pPr>
            <a:lvl8pPr marL="1371600" algn="l" rtl="0">
              <a:lnSpc>
                <a:spcPct val="110000"/>
              </a:lnSpc>
              <a:spcBef>
                <a:spcPts val="0"/>
              </a:spcBef>
              <a:spcAft>
                <a:spcPts val="0"/>
              </a:spcAft>
              <a:defRPr>
                <a:solidFill>
                  <a:schemeClr val="dk2"/>
                </a:solidFill>
              </a:defRPr>
            </a:lvl8pPr>
            <a:lvl9pPr marL="1828800" algn="l" rtl="0">
              <a:lnSpc>
                <a:spcPct val="110000"/>
              </a:lnSpc>
              <a:spcBef>
                <a:spcPts val="0"/>
              </a:spcBef>
              <a:spcAft>
                <a:spcPts val="0"/>
              </a:spcAft>
              <a:defRPr>
                <a:solidFill>
                  <a:schemeClr val="dk2"/>
                </a:solidFill>
              </a:defRPr>
            </a:lvl9pPr>
          </a:lstStyle>
          <a:p>
            <a:endParaRPr/>
          </a:p>
        </p:txBody>
      </p:sp>
      <p:sp>
        <p:nvSpPr>
          <p:cNvPr id="40" name="Shape 40"/>
          <p:cNvSpPr txBox="1">
            <a:spLocks noGrp="1"/>
          </p:cNvSpPr>
          <p:nvPr>
            <p:ph type="body" idx="1"/>
          </p:nvPr>
        </p:nvSpPr>
        <p:spPr>
          <a:xfrm>
            <a:off x="2128838" y="1827213"/>
            <a:ext cx="3009899" cy="4114800"/>
          </a:xfrm>
          <a:prstGeom prst="rect">
            <a:avLst/>
          </a:prstGeom>
          <a:noFill/>
          <a:ln>
            <a:noFill/>
          </a:ln>
        </p:spPr>
        <p:txBody>
          <a:bodyPr/>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41" name="Shape 41"/>
          <p:cNvSpPr txBox="1">
            <a:spLocks noGrp="1"/>
          </p:cNvSpPr>
          <p:nvPr>
            <p:ph type="body" idx="2"/>
          </p:nvPr>
        </p:nvSpPr>
        <p:spPr>
          <a:xfrm>
            <a:off x="5291137" y="1827213"/>
            <a:ext cx="3009899" cy="4114800"/>
          </a:xfrm>
          <a:prstGeom prst="rect">
            <a:avLst/>
          </a:prstGeom>
          <a:noFill/>
          <a:ln>
            <a:noFill/>
          </a:ln>
        </p:spPr>
        <p:txBody>
          <a:bodyPr/>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F290FAE5-140C-4D2B-97A6-95EED5EEEEBF}" type="datetimeFigureOut">
              <a:rPr lang="zh-CN" altLang="en-US" smtClean="0"/>
              <a:t>2017/4/22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3DDAADFE-07AE-4EA3-B097-D5F1E59FD131}" type="slidenum">
              <a:rPr lang="zh-CN" altLang="en-US" smtClean="0"/>
              <a:t>‹#›</a:t>
            </a:fld>
            <a:endParaRPr lang="zh-CN" altLang="en-US"/>
          </a:p>
        </p:txBody>
      </p:sp>
    </p:spTree>
    <p:extLst>
      <p:ext uri="{BB962C8B-B14F-4D97-AF65-F5344CB8AC3E}">
        <p14:creationId xmlns:p14="http://schemas.microsoft.com/office/powerpoint/2010/main" val="252861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7"/>
        <p:cNvGrpSpPr/>
        <p:nvPr/>
      </p:nvGrpSpPr>
      <p:grpSpPr>
        <a:xfrm>
          <a:off x="0" y="0"/>
          <a:ext cx="0" cy="0"/>
          <a:chOff x="0" y="0"/>
          <a:chExt cx="0" cy="0"/>
        </a:xfrm>
      </p:grpSpPr>
      <p:sp>
        <p:nvSpPr>
          <p:cNvPr id="58" name="Shape 58"/>
          <p:cNvSpPr txBox="1">
            <a:spLocks noGrp="1"/>
          </p:cNvSpPr>
          <p:nvPr>
            <p:ph type="subTitle" idx="1"/>
          </p:nvPr>
        </p:nvSpPr>
        <p:spPr>
          <a:xfrm>
            <a:off x="304800" y="5027612"/>
            <a:ext cx="6248399" cy="609599"/>
          </a:xfrm>
          <a:prstGeom prst="rect">
            <a:avLst/>
          </a:prstGeom>
          <a:noFill/>
          <a:ln>
            <a:noFill/>
          </a:ln>
        </p:spPr>
        <p:txBody>
          <a:bodyPr/>
          <a:lstStyle>
            <a:lvl1pPr marL="0" marR="0" indent="0" algn="l" rtl="0">
              <a:spcBef>
                <a:spcPts val="360"/>
              </a:spcBef>
              <a:spcAft>
                <a:spcPts val="0"/>
              </a:spcAft>
              <a:defRPr sz="1800" b="0" i="0" u="none" strike="noStrike" cap="none" baseline="0">
                <a:solidFill>
                  <a:srgbClr val="990100"/>
                </a:solidFill>
                <a:latin typeface="Arial"/>
                <a:ea typeface="Arial"/>
                <a:cs typeface="Arial"/>
                <a:sym typeface="Arial"/>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59" name="Shape 59"/>
          <p:cNvSpPr txBox="1">
            <a:spLocks noGrp="1"/>
          </p:cNvSpPr>
          <p:nvPr>
            <p:ph type="ctrTitle"/>
          </p:nvPr>
        </p:nvSpPr>
        <p:spPr>
          <a:xfrm>
            <a:off x="0" y="3124200"/>
            <a:ext cx="9144000" cy="990599"/>
          </a:xfrm>
          <a:prstGeom prst="rect">
            <a:avLst/>
          </a:prstGeom>
          <a:noFill/>
          <a:ln>
            <a:noFill/>
          </a:ln>
        </p:spPr>
        <p:txBody>
          <a:bodyPr/>
          <a:lstStyle>
            <a:lvl1pPr marL="0" marR="0" indent="0" algn="ctr" rtl="0">
              <a:lnSpc>
                <a:spcPct val="110000"/>
              </a:lnSpc>
              <a:spcBef>
                <a:spcPts val="0"/>
              </a:spcBef>
              <a:spcAft>
                <a:spcPts val="0"/>
              </a:spcAft>
              <a:defRPr sz="2200" b="0" i="0" u="none" strike="noStrike" cap="none" baseline="0">
                <a:solidFill>
                  <a:schemeClr val="lt1"/>
                </a:solidFill>
                <a:latin typeface="Arial"/>
                <a:ea typeface="Arial"/>
                <a:cs typeface="Arial"/>
                <a:sym typeface="Arial"/>
              </a:defRPr>
            </a:lvl1pPr>
            <a:lvl2pPr>
              <a:defRPr/>
            </a:lvl2pPr>
            <a:lvl3pPr>
              <a:defRPr/>
            </a:lvl3pPr>
            <a:lvl4pPr>
              <a:defRPr/>
            </a:lvl4pPr>
            <a:lvl5pPr>
              <a:defRPr/>
            </a:lvl5pPr>
            <a:lvl6pPr>
              <a:defRPr/>
            </a:lvl6pPr>
            <a:lvl7pPr>
              <a:defRPr/>
            </a:lvl7pPr>
            <a:lvl8pPr>
              <a:defRPr/>
            </a:lvl8pPr>
            <a:lvl9pP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p>
        </p:txBody>
      </p:sp>
      <p:pic>
        <p:nvPicPr>
          <p:cNvPr id="1027" name="Picture 10" descr="Small Use Shield_GoldOnTrans.eps"/>
          <p:cNvPicPr>
            <a:picLocks noChangeAspect="1"/>
          </p:cNvPicPr>
          <p:nvPr/>
        </p:nvPicPr>
        <p:blipFill>
          <a:blip r:embed="rId9"/>
          <a:srcRect/>
          <a:stretch>
            <a:fillRect/>
          </a:stretch>
        </p:blipFill>
        <p:spPr bwMode="auto">
          <a:xfrm>
            <a:off x="8201025" y="238125"/>
            <a:ext cx="747713" cy="747713"/>
          </a:xfrm>
          <a:prstGeom prst="rect">
            <a:avLst/>
          </a:prstGeom>
          <a:noFill/>
          <a:ln w="9525">
            <a:noFill/>
            <a:miter lim="800000"/>
            <a:headEnd/>
            <a:tailEnd/>
          </a:ln>
        </p:spPr>
      </p:pic>
      <p:pic>
        <p:nvPicPr>
          <p:cNvPr id="1028" name="Picture 8" descr="1-lineWordmark_GoldOnCard_NoBG.eps"/>
          <p:cNvPicPr>
            <a:picLocks noChangeAspect="1"/>
          </p:cNvPicPr>
          <p:nvPr/>
        </p:nvPicPr>
        <p:blipFill>
          <a:blip r:embed="rId10"/>
          <a:srcRect/>
          <a:stretch>
            <a:fillRect/>
          </a:stretch>
        </p:blipFill>
        <p:spPr bwMode="auto">
          <a:xfrm>
            <a:off x="6997700" y="6462713"/>
            <a:ext cx="1822450" cy="153987"/>
          </a:xfrm>
          <a:prstGeom prst="rect">
            <a:avLst/>
          </a:prstGeom>
          <a:noFill/>
          <a:ln w="9525">
            <a:noFill/>
            <a:miter lim="800000"/>
            <a:headEnd/>
            <a:tailEnd/>
          </a:ln>
        </p:spPr>
      </p:pic>
      <p:pic>
        <p:nvPicPr>
          <p:cNvPr id="1029" name="Picture 9" descr="Formal_Viterbi_GoldOnCard_NoBG.eps"/>
          <p:cNvPicPr>
            <a:picLocks noChangeAspect="1"/>
          </p:cNvPicPr>
          <p:nvPr/>
        </p:nvPicPr>
        <p:blipFill>
          <a:blip r:embed="rId11"/>
          <a:srcRect/>
          <a:stretch>
            <a:fillRect/>
          </a:stretch>
        </p:blipFill>
        <p:spPr bwMode="auto">
          <a:xfrm>
            <a:off x="292100" y="6138863"/>
            <a:ext cx="1741488" cy="469900"/>
          </a:xfrm>
          <a:prstGeom prst="rect">
            <a:avLst/>
          </a:prstGeom>
          <a:noFill/>
          <a:ln w="9525">
            <a:noFill/>
            <a:miter lim="800000"/>
            <a:headEnd/>
            <a:tailEnd/>
          </a:ln>
        </p:spPr>
      </p:pic>
    </p:spTree>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47" r:id="rId5"/>
    <p:sldLayoutId id="2147483830" r:id="rId6"/>
    <p:sldLayoutId id="2147483848" r:id="rId7"/>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803900"/>
            <a:ext cx="9144000" cy="1052513"/>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8" name="Rectangle 7"/>
          <p:cNvSpPr/>
          <p:nvPr/>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p>
        </p:txBody>
      </p:sp>
      <p:pic>
        <p:nvPicPr>
          <p:cNvPr id="2052" name="Picture 10" descr="Small Use Shield_GoldOnTrans.eps"/>
          <p:cNvPicPr>
            <a:picLocks noChangeAspect="1"/>
          </p:cNvPicPr>
          <p:nvPr/>
        </p:nvPicPr>
        <p:blipFill>
          <a:blip r:embed="rId4"/>
          <a:srcRect/>
          <a:stretch>
            <a:fillRect/>
          </a:stretch>
        </p:blipFill>
        <p:spPr bwMode="auto">
          <a:xfrm>
            <a:off x="8201025" y="238125"/>
            <a:ext cx="747713" cy="747713"/>
          </a:xfrm>
          <a:prstGeom prst="rect">
            <a:avLst/>
          </a:prstGeom>
          <a:noFill/>
          <a:ln w="9525">
            <a:noFill/>
            <a:miter lim="800000"/>
            <a:headEnd/>
            <a:tailEnd/>
          </a:ln>
        </p:spPr>
      </p:pic>
      <p:pic>
        <p:nvPicPr>
          <p:cNvPr id="2053" name="Picture 8" descr="1-lineWordmark_GoldOnCard_NoBG.eps"/>
          <p:cNvPicPr>
            <a:picLocks noChangeAspect="1"/>
          </p:cNvPicPr>
          <p:nvPr/>
        </p:nvPicPr>
        <p:blipFill>
          <a:blip r:embed="rId5"/>
          <a:srcRect/>
          <a:stretch>
            <a:fillRect/>
          </a:stretch>
        </p:blipFill>
        <p:spPr bwMode="auto">
          <a:xfrm>
            <a:off x="6997700" y="6462713"/>
            <a:ext cx="1822450" cy="153987"/>
          </a:xfrm>
          <a:prstGeom prst="rect">
            <a:avLst/>
          </a:prstGeom>
          <a:noFill/>
          <a:ln w="9525">
            <a:noFill/>
            <a:miter lim="800000"/>
            <a:headEnd/>
            <a:tailEnd/>
          </a:ln>
        </p:spPr>
      </p:pic>
      <p:pic>
        <p:nvPicPr>
          <p:cNvPr id="2054" name="Picture 11" descr="Formal_Viterbi_GoldOnCard_NoBG.eps"/>
          <p:cNvPicPr>
            <a:picLocks noChangeAspect="1"/>
          </p:cNvPicPr>
          <p:nvPr/>
        </p:nvPicPr>
        <p:blipFill>
          <a:blip r:embed="rId6"/>
          <a:srcRect/>
          <a:stretch>
            <a:fillRect/>
          </a:stretch>
        </p:blipFill>
        <p:spPr bwMode="auto">
          <a:xfrm>
            <a:off x="292100" y="6138863"/>
            <a:ext cx="1741488" cy="4699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31" r:id="rId1"/>
    <p:sldLayoutId id="2147483832" r:id="rId2"/>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sym typeface="Arial" charset="0"/>
              </a:defRPr>
            </a:lvl1pPr>
          </a:lstStyle>
          <a:p>
            <a:pPr>
              <a:defRPr/>
            </a:pPr>
            <a:fld id="{C5C1D41B-ABBB-4458-ACE4-3DD3A9B18161}" type="datetimeFigureOut">
              <a:rPr lang="en-US"/>
              <a:pPr>
                <a:defRPr/>
              </a:pPr>
              <a:t>4/22/2017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sym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86034EA1-FE7C-47D0-B1FD-A8486626747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9"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KbSPPFYxx3o"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61"/>
          <p:cNvSpPr txBox="1">
            <a:spLocks noGrp="1"/>
          </p:cNvSpPr>
          <p:nvPr>
            <p:ph type="subTitle" idx="1"/>
          </p:nvPr>
        </p:nvSpPr>
        <p:spPr bwMode="auto">
          <a:xfrm>
            <a:off x="381000" y="4419600"/>
            <a:ext cx="7086600" cy="369291"/>
          </a:xfrm>
          <a:noFill/>
          <a:ln>
            <a:miter lim="800000"/>
            <a:headEnd/>
            <a:tailEnd/>
          </a:ln>
        </p:spPr>
        <p:txBody>
          <a:bodyPr vert="horz" wrap="square" lIns="91440" tIns="45700" rIns="91440" bIns="45700" numCol="1" anchor="t" anchorCtr="0" compatLnSpc="1">
            <a:prstTxWarp prst="textNoShape">
              <a:avLst/>
            </a:prstTxWarp>
            <a:spAutoFit/>
          </a:bodyPr>
          <a:lstStyle/>
          <a:p>
            <a:pPr eaLnBrk="1" hangingPunct="1">
              <a:spcBef>
                <a:spcPts val="363"/>
              </a:spcBef>
              <a:spcAft>
                <a:spcPct val="0"/>
              </a:spcAft>
              <a:buNone/>
            </a:pPr>
            <a:r>
              <a:rPr lang="en-US" altLang="en-US" dirty="0" smtClean="0">
                <a:solidFill>
                  <a:schemeClr val="tx2"/>
                </a:solidFill>
                <a:latin typeface="Arial" charset="0"/>
                <a:cs typeface="Arial" charset="0"/>
                <a:sym typeface="Arial" charset="0"/>
              </a:rPr>
              <a:t>CLASS 14</a:t>
            </a:r>
          </a:p>
        </p:txBody>
      </p:sp>
      <p:sp>
        <p:nvSpPr>
          <p:cNvPr id="6147" name="Shape 62"/>
          <p:cNvSpPr txBox="1">
            <a:spLocks noGrp="1"/>
          </p:cNvSpPr>
          <p:nvPr>
            <p:ph type="ctrTitle"/>
          </p:nvPr>
        </p:nvSpPr>
        <p:spPr bwMode="auto">
          <a:xfrm>
            <a:off x="0" y="3124200"/>
            <a:ext cx="9144000" cy="1263832"/>
          </a:xfrm>
          <a:noFill/>
          <a:ln>
            <a:miter lim="800000"/>
            <a:headEnd/>
            <a:tailEnd/>
          </a:ln>
        </p:spPr>
        <p:txBody>
          <a:bodyPr vert="horz" wrap="square" lIns="91440" tIns="45700" rIns="91440" bIns="45700" numCol="1" anchor="t" anchorCtr="0" compatLnSpc="1">
            <a:prstTxWarp prst="textNoShape">
              <a:avLst/>
            </a:prstTxWarp>
            <a:spAutoFit/>
          </a:bodyPr>
          <a:lstStyle/>
          <a:p>
            <a:pPr eaLnBrk="1" hangingPunct="1">
              <a:spcBef>
                <a:spcPct val="0"/>
              </a:spcBef>
              <a:spcAft>
                <a:spcPct val="0"/>
              </a:spcAft>
              <a:buClr>
                <a:srgbClr val="FFFFFF"/>
              </a:buClr>
              <a:buSzPct val="25000"/>
            </a:pPr>
            <a:r>
              <a:rPr lang="en-US" sz="3600" b="1" dirty="0" smtClean="0"/>
              <a:t>CSCI 598 – Professional Writing and Communication for Computer Scientists</a:t>
            </a:r>
            <a:endParaRPr lang="en-US" altLang="en-US" sz="3600" dirty="0" smtClean="0">
              <a:solidFill>
                <a:srgbClr val="FFFFFF"/>
              </a:solidFill>
              <a:latin typeface="Arial" charset="0"/>
              <a:cs typeface="Arial" charset="0"/>
              <a:sym typeface="Arial" charset="0"/>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dirty="0">
                <a:solidFill>
                  <a:schemeClr val="tx2"/>
                </a:solidFill>
              </a:rPr>
              <a:t>A few notes:</a:t>
            </a:r>
          </a:p>
          <a:p>
            <a:r>
              <a:rPr lang="en-US" sz="1800" dirty="0">
                <a:solidFill>
                  <a:schemeClr val="tx2"/>
                </a:solidFill>
              </a:rPr>
              <a:t>The memo should be no more than three pages and should be addressed to </a:t>
            </a:r>
            <a:r>
              <a:rPr lang="en-US" sz="1800" dirty="0" smtClean="0">
                <a:solidFill>
                  <a:schemeClr val="tx2"/>
                </a:solidFill>
              </a:rPr>
              <a:t>Mary Moreno. </a:t>
            </a:r>
            <a:endParaRPr lang="en-US" sz="1800" dirty="0">
              <a:solidFill>
                <a:schemeClr val="tx2"/>
              </a:solidFill>
            </a:endParaRPr>
          </a:p>
          <a:p>
            <a:pPr lvl="0"/>
            <a:r>
              <a:rPr lang="en-US" sz="1800" dirty="0">
                <a:solidFill>
                  <a:schemeClr val="tx2"/>
                </a:solidFill>
              </a:rPr>
              <a:t>Focus on writing clear, concise paragraphs. </a:t>
            </a:r>
          </a:p>
          <a:p>
            <a:pPr lvl="0"/>
            <a:r>
              <a:rPr lang="en-US" sz="1800" dirty="0">
                <a:solidFill>
                  <a:schemeClr val="tx2"/>
                </a:solidFill>
              </a:rPr>
              <a:t>Don’t go into great detail. Keep it simple.</a:t>
            </a:r>
          </a:p>
          <a:p>
            <a:pPr marL="0" indent="0">
              <a:buNone/>
            </a:pPr>
            <a:r>
              <a:rPr lang="en-US" sz="1800" dirty="0">
                <a:solidFill>
                  <a:schemeClr val="tx2"/>
                </a:solidFill>
              </a:rPr>
              <a:t> </a:t>
            </a:r>
          </a:p>
          <a:p>
            <a:pPr marL="0" indent="0">
              <a:buNone/>
            </a:pPr>
            <a:r>
              <a:rPr lang="en-US" sz="1800" dirty="0">
                <a:solidFill>
                  <a:schemeClr val="tx2"/>
                </a:solidFill>
              </a:rPr>
              <a:t> </a:t>
            </a:r>
          </a:p>
          <a:p>
            <a:pPr marL="0" indent="0">
              <a:buNone/>
            </a:pPr>
            <a:r>
              <a:rPr lang="en-US" sz="1800" dirty="0">
                <a:solidFill>
                  <a:schemeClr val="tx2"/>
                </a:solidFill>
              </a:rPr>
              <a:t>The memo and slides are due via the course </a:t>
            </a:r>
            <a:r>
              <a:rPr lang="en-US" sz="1800" dirty="0" err="1">
                <a:solidFill>
                  <a:schemeClr val="tx2"/>
                </a:solidFill>
              </a:rPr>
              <a:t>dropbox</a:t>
            </a:r>
            <a:r>
              <a:rPr lang="en-US" sz="1800" dirty="0">
                <a:solidFill>
                  <a:schemeClr val="tx2"/>
                </a:solidFill>
              </a:rPr>
              <a:t> by </a:t>
            </a:r>
            <a:r>
              <a:rPr lang="en-US" sz="1800" dirty="0" smtClean="0">
                <a:solidFill>
                  <a:schemeClr val="tx2"/>
                </a:solidFill>
              </a:rPr>
              <a:t>12:00pm </a:t>
            </a:r>
            <a:r>
              <a:rPr lang="en-US" sz="1800" dirty="0">
                <a:solidFill>
                  <a:schemeClr val="tx2"/>
                </a:solidFill>
              </a:rPr>
              <a:t>on </a:t>
            </a:r>
            <a:r>
              <a:rPr lang="en-US" sz="1800" dirty="0" smtClean="0">
                <a:solidFill>
                  <a:schemeClr val="tx2"/>
                </a:solidFill>
              </a:rPr>
              <a:t>May 1.</a:t>
            </a:r>
            <a:endParaRPr lang="en-US" sz="1800" dirty="0">
              <a:solidFill>
                <a:schemeClr val="tx2"/>
              </a:solidFill>
            </a:endParaRPr>
          </a:p>
          <a:p>
            <a:pPr>
              <a:buNone/>
            </a:pPr>
            <a:endParaRPr lang="en-US" sz="2400" dirty="0" smtClean="0">
              <a:solidFill>
                <a:schemeClr val="tx2"/>
              </a:solidFill>
            </a:endParaRPr>
          </a:p>
        </p:txBody>
      </p:sp>
    </p:spTree>
    <p:extLst>
      <p:ext uri="{BB962C8B-B14F-4D97-AF65-F5344CB8AC3E}">
        <p14:creationId xmlns:p14="http://schemas.microsoft.com/office/powerpoint/2010/main" val="2185906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u="sng" dirty="0">
                <a:solidFill>
                  <a:schemeClr val="tx2"/>
                </a:solidFill>
              </a:rPr>
              <a:t>Assignments Specifics</a:t>
            </a:r>
            <a:r>
              <a:rPr lang="en-US" sz="1800" dirty="0">
                <a:solidFill>
                  <a:schemeClr val="tx2"/>
                </a:solidFill>
              </a:rPr>
              <a:t>:</a:t>
            </a:r>
          </a:p>
          <a:p>
            <a:endParaRPr lang="en-US" sz="1800" dirty="0">
              <a:solidFill>
                <a:schemeClr val="tx2"/>
              </a:solidFill>
            </a:endParaRPr>
          </a:p>
          <a:p>
            <a:pPr lvl="0"/>
            <a:r>
              <a:rPr lang="en-US" sz="1800" dirty="0">
                <a:solidFill>
                  <a:schemeClr val="tx2"/>
                </a:solidFill>
              </a:rPr>
              <a:t>Due via course </a:t>
            </a:r>
            <a:r>
              <a:rPr lang="en-US" sz="1800" dirty="0" err="1" smtClean="0">
                <a:solidFill>
                  <a:schemeClr val="tx2"/>
                </a:solidFill>
              </a:rPr>
              <a:t>dropbox</a:t>
            </a:r>
            <a:r>
              <a:rPr lang="en-US" sz="1800" dirty="0" smtClean="0">
                <a:solidFill>
                  <a:schemeClr val="tx2"/>
                </a:solidFill>
              </a:rPr>
              <a:t> by 12:00pm on </a:t>
            </a:r>
            <a:r>
              <a:rPr lang="en-US" sz="1800" dirty="0">
                <a:solidFill>
                  <a:schemeClr val="tx2"/>
                </a:solidFill>
              </a:rPr>
              <a:t>May 1</a:t>
            </a:r>
          </a:p>
          <a:p>
            <a:pPr lvl="0"/>
            <a:r>
              <a:rPr lang="en-US" sz="1800" dirty="0">
                <a:solidFill>
                  <a:schemeClr val="tx2"/>
                </a:solidFill>
              </a:rPr>
              <a:t>Include Statement of Originality</a:t>
            </a:r>
          </a:p>
          <a:p>
            <a:pPr lvl="0"/>
            <a:r>
              <a:rPr lang="en-US" sz="1800" dirty="0">
                <a:solidFill>
                  <a:schemeClr val="tx2"/>
                </a:solidFill>
              </a:rPr>
              <a:t>Word limit of 750 words</a:t>
            </a:r>
          </a:p>
          <a:p>
            <a:pPr lvl="0"/>
            <a:r>
              <a:rPr lang="en-US" sz="1800" dirty="0">
                <a:solidFill>
                  <a:schemeClr val="tx2"/>
                </a:solidFill>
              </a:rPr>
              <a:t>Use the posted memo </a:t>
            </a:r>
            <a:r>
              <a:rPr lang="en-US" sz="1800" dirty="0" smtClean="0">
                <a:solidFill>
                  <a:schemeClr val="tx2"/>
                </a:solidFill>
              </a:rPr>
              <a:t>format</a:t>
            </a:r>
            <a:endParaRPr lang="en-US" sz="1800" dirty="0">
              <a:solidFill>
                <a:schemeClr val="tx2"/>
              </a:solidFill>
            </a:endParaRPr>
          </a:p>
          <a:p>
            <a:pPr>
              <a:buNone/>
            </a:pPr>
            <a:endParaRPr lang="en-US" sz="2400" dirty="0" smtClean="0">
              <a:solidFill>
                <a:schemeClr val="tx2"/>
              </a:solidFill>
            </a:endParaRPr>
          </a:p>
        </p:txBody>
      </p:sp>
    </p:spTree>
    <p:extLst>
      <p:ext uri="{BB962C8B-B14F-4D97-AF65-F5344CB8AC3E}">
        <p14:creationId xmlns:p14="http://schemas.microsoft.com/office/powerpoint/2010/main" val="1645219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533400"/>
            <a:ext cx="6172200" cy="5334000"/>
          </a:xfrm>
        </p:spPr>
        <p:txBody>
          <a:bodyPr/>
          <a:lstStyle/>
          <a:p>
            <a:pPr marL="0" indent="0">
              <a:buNone/>
            </a:pPr>
            <a:r>
              <a:rPr lang="en-US" sz="2400" u="sng" dirty="0">
                <a:solidFill>
                  <a:schemeClr val="tx2"/>
                </a:solidFill>
              </a:rPr>
              <a:t>Main Criteria for Success</a:t>
            </a:r>
            <a:r>
              <a:rPr lang="en-US" sz="2400" dirty="0">
                <a:solidFill>
                  <a:schemeClr val="tx2"/>
                </a:solidFill>
              </a:rPr>
              <a:t>:</a:t>
            </a:r>
          </a:p>
          <a:p>
            <a:endParaRPr lang="en-US" sz="2400" dirty="0">
              <a:solidFill>
                <a:schemeClr val="tx2"/>
              </a:solidFill>
            </a:endParaRPr>
          </a:p>
          <a:p>
            <a:pPr marL="0" lvl="0" indent="0">
              <a:buNone/>
            </a:pPr>
            <a:r>
              <a:rPr lang="en-US" sz="2400" dirty="0" smtClean="0">
                <a:solidFill>
                  <a:schemeClr val="tx2"/>
                </a:solidFill>
              </a:rPr>
              <a:t>Proposal</a:t>
            </a:r>
            <a:r>
              <a:rPr lang="en-US" sz="2400" dirty="0">
                <a:solidFill>
                  <a:schemeClr val="tx2"/>
                </a:solidFill>
              </a:rPr>
              <a:t> </a:t>
            </a:r>
          </a:p>
          <a:p>
            <a:pPr lvl="0"/>
            <a:r>
              <a:rPr lang="en-US" sz="2400" dirty="0">
                <a:solidFill>
                  <a:schemeClr val="tx2"/>
                </a:solidFill>
              </a:rPr>
              <a:t>Opening Summary/Rationale</a:t>
            </a:r>
          </a:p>
          <a:p>
            <a:pPr lvl="0"/>
            <a:r>
              <a:rPr lang="en-US" sz="2400" dirty="0">
                <a:solidFill>
                  <a:schemeClr val="tx2"/>
                </a:solidFill>
              </a:rPr>
              <a:t>Identification of Social Issue</a:t>
            </a:r>
          </a:p>
          <a:p>
            <a:pPr lvl="0"/>
            <a:r>
              <a:rPr lang="en-US" sz="2400" dirty="0">
                <a:solidFill>
                  <a:schemeClr val="tx2"/>
                </a:solidFill>
              </a:rPr>
              <a:t>Inclusion and Summary of Supporting Article, Book, or Website</a:t>
            </a:r>
          </a:p>
          <a:p>
            <a:pPr lvl="0"/>
            <a:r>
              <a:rPr lang="en-US" sz="2400" dirty="0">
                <a:solidFill>
                  <a:schemeClr val="tx1"/>
                </a:solidFill>
              </a:rPr>
              <a:t>Description of Impact to Society and </a:t>
            </a:r>
            <a:r>
              <a:rPr lang="en-US" sz="2400" dirty="0" smtClean="0">
                <a:solidFill>
                  <a:schemeClr val="tx1"/>
                </a:solidFill>
              </a:rPr>
              <a:t>Company (Focus on Impact, Not Technology)</a:t>
            </a:r>
            <a:endParaRPr lang="en-US" sz="2400" dirty="0">
              <a:solidFill>
                <a:schemeClr val="tx1"/>
              </a:solidFill>
            </a:endParaRPr>
          </a:p>
          <a:p>
            <a:pPr lvl="0"/>
            <a:r>
              <a:rPr lang="en-US" sz="2400" dirty="0">
                <a:solidFill>
                  <a:schemeClr val="tx2"/>
                </a:solidFill>
              </a:rPr>
              <a:t>Examples of Application of Technology</a:t>
            </a:r>
          </a:p>
          <a:p>
            <a:pPr lvl="0"/>
            <a:r>
              <a:rPr lang="en-US" sz="2400" dirty="0">
                <a:solidFill>
                  <a:schemeClr val="tx2"/>
                </a:solidFill>
              </a:rPr>
              <a:t>Clarity</a:t>
            </a:r>
          </a:p>
          <a:p>
            <a:pPr lvl="0"/>
            <a:r>
              <a:rPr lang="en-US" sz="2400" dirty="0">
                <a:solidFill>
                  <a:schemeClr val="tx2"/>
                </a:solidFill>
              </a:rPr>
              <a:t>Conciseness/Directness</a:t>
            </a:r>
          </a:p>
          <a:p>
            <a:pPr lvl="0"/>
            <a:r>
              <a:rPr lang="en-US" sz="2400" dirty="0">
                <a:solidFill>
                  <a:schemeClr val="tx2"/>
                </a:solidFill>
              </a:rPr>
              <a:t>Audience-appropriate Tone</a:t>
            </a:r>
          </a:p>
          <a:p>
            <a:pPr>
              <a:buNone/>
            </a:pPr>
            <a:endParaRPr lang="en-US" sz="2400" dirty="0" smtClean="0">
              <a:solidFill>
                <a:schemeClr val="tx2"/>
              </a:solidFill>
            </a:endParaRPr>
          </a:p>
        </p:txBody>
      </p:sp>
    </p:spTree>
    <p:extLst>
      <p:ext uri="{BB962C8B-B14F-4D97-AF65-F5344CB8AC3E}">
        <p14:creationId xmlns:p14="http://schemas.microsoft.com/office/powerpoint/2010/main" val="3626986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533400"/>
            <a:ext cx="6172200" cy="5334000"/>
          </a:xfrm>
        </p:spPr>
        <p:txBody>
          <a:bodyPr/>
          <a:lstStyle/>
          <a:p>
            <a:pPr marL="0" indent="0">
              <a:buNone/>
            </a:pPr>
            <a:r>
              <a:rPr lang="en-US" sz="2400" u="sng" dirty="0">
                <a:solidFill>
                  <a:schemeClr val="tx2"/>
                </a:solidFill>
              </a:rPr>
              <a:t>Main Criteria for Success</a:t>
            </a:r>
            <a:r>
              <a:rPr lang="en-US" sz="2400" dirty="0">
                <a:solidFill>
                  <a:schemeClr val="tx2"/>
                </a:solidFill>
              </a:rPr>
              <a:t>:</a:t>
            </a:r>
          </a:p>
          <a:p>
            <a:endParaRPr lang="en-US" sz="2400" dirty="0">
              <a:solidFill>
                <a:schemeClr val="tx2"/>
              </a:solidFill>
            </a:endParaRPr>
          </a:p>
          <a:p>
            <a:pPr marL="0" indent="0">
              <a:buNone/>
            </a:pPr>
            <a:r>
              <a:rPr lang="en-US" sz="2400" dirty="0">
                <a:solidFill>
                  <a:schemeClr val="tx2"/>
                </a:solidFill>
              </a:rPr>
              <a:t>Also, you will be asked to give a presentation in support of your proposal. Your supervisor would like to see your PowerPoint (or other program) slides to make sure you’re on the right path. Submit 5 slides (not including your title slide) that you would use to present your idea.</a:t>
            </a:r>
          </a:p>
          <a:p>
            <a:pPr>
              <a:buNone/>
            </a:pPr>
            <a:endParaRPr lang="en-US" sz="2400" dirty="0" smtClean="0">
              <a:solidFill>
                <a:schemeClr val="tx2"/>
              </a:solidFill>
            </a:endParaRPr>
          </a:p>
        </p:txBody>
      </p:sp>
    </p:spTree>
    <p:extLst>
      <p:ext uri="{BB962C8B-B14F-4D97-AF65-F5344CB8AC3E}">
        <p14:creationId xmlns:p14="http://schemas.microsoft.com/office/powerpoint/2010/main" val="3359492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447800"/>
            <a:ext cx="6172200" cy="4419600"/>
          </a:xfrm>
        </p:spPr>
        <p:txBody>
          <a:bodyPr/>
          <a:lstStyle/>
          <a:p>
            <a:pPr marL="0" indent="0">
              <a:buNone/>
            </a:pPr>
            <a:r>
              <a:rPr lang="en-US" sz="2400" u="sng" dirty="0">
                <a:solidFill>
                  <a:schemeClr val="tx2"/>
                </a:solidFill>
              </a:rPr>
              <a:t>Main Criteria for Success</a:t>
            </a:r>
            <a:r>
              <a:rPr lang="en-US" sz="2400" dirty="0">
                <a:solidFill>
                  <a:schemeClr val="tx2"/>
                </a:solidFill>
              </a:rPr>
              <a:t>:</a:t>
            </a:r>
          </a:p>
          <a:p>
            <a:endParaRPr lang="en-US" sz="2400" dirty="0">
              <a:solidFill>
                <a:schemeClr val="tx2"/>
              </a:solidFill>
            </a:endParaRPr>
          </a:p>
          <a:p>
            <a:pPr marL="0" lvl="0" indent="0">
              <a:buNone/>
            </a:pPr>
            <a:r>
              <a:rPr lang="en-US" sz="2400" dirty="0">
                <a:solidFill>
                  <a:schemeClr val="tx2"/>
                </a:solidFill>
              </a:rPr>
              <a:t>PowerPoint Slides</a:t>
            </a:r>
          </a:p>
          <a:p>
            <a:pPr marL="0" indent="0">
              <a:buNone/>
            </a:pPr>
            <a:endParaRPr lang="en-US" sz="2400" dirty="0">
              <a:solidFill>
                <a:schemeClr val="tx2"/>
              </a:solidFill>
            </a:endParaRPr>
          </a:p>
          <a:p>
            <a:pPr lvl="0"/>
            <a:r>
              <a:rPr lang="en-US" sz="2400" dirty="0">
                <a:solidFill>
                  <a:schemeClr val="tx2"/>
                </a:solidFill>
              </a:rPr>
              <a:t>Visual Interest</a:t>
            </a:r>
          </a:p>
          <a:p>
            <a:pPr lvl="0"/>
            <a:r>
              <a:rPr lang="en-US" sz="2400" dirty="0">
                <a:solidFill>
                  <a:schemeClr val="tx2"/>
                </a:solidFill>
              </a:rPr>
              <a:t>Use of White Space</a:t>
            </a:r>
          </a:p>
          <a:p>
            <a:pPr lvl="0"/>
            <a:r>
              <a:rPr lang="en-US" sz="2400" dirty="0">
                <a:solidFill>
                  <a:schemeClr val="tx2"/>
                </a:solidFill>
              </a:rPr>
              <a:t>Not Overwhelming Text</a:t>
            </a:r>
          </a:p>
          <a:p>
            <a:pPr lvl="0"/>
            <a:r>
              <a:rPr lang="en-US" sz="2400" dirty="0">
                <a:solidFill>
                  <a:schemeClr val="tx2"/>
                </a:solidFill>
              </a:rPr>
              <a:t>Consistency </a:t>
            </a:r>
          </a:p>
          <a:p>
            <a:pPr lvl="0"/>
            <a:r>
              <a:rPr lang="en-US" sz="2400" dirty="0">
                <a:solidFill>
                  <a:schemeClr val="tx2"/>
                </a:solidFill>
              </a:rPr>
              <a:t>Progression of </a:t>
            </a:r>
            <a:r>
              <a:rPr lang="en-US" sz="2400" dirty="0" smtClean="0">
                <a:solidFill>
                  <a:schemeClr val="tx2"/>
                </a:solidFill>
              </a:rPr>
              <a:t>Ideas</a:t>
            </a:r>
          </a:p>
          <a:p>
            <a:pPr lvl="0"/>
            <a:r>
              <a:rPr lang="en-US" sz="2400" dirty="0" smtClean="0">
                <a:solidFill>
                  <a:schemeClr val="tx1"/>
                </a:solidFill>
              </a:rPr>
              <a:t>Knowledge of Topic </a:t>
            </a:r>
            <a:r>
              <a:rPr lang="en-US" sz="2400" dirty="0">
                <a:solidFill>
                  <a:schemeClr val="tx1"/>
                </a:solidFill>
              </a:rPr>
              <a:t>A</a:t>
            </a:r>
            <a:r>
              <a:rPr lang="en-US" sz="2400" dirty="0" smtClean="0">
                <a:solidFill>
                  <a:schemeClr val="tx1"/>
                </a:solidFill>
              </a:rPr>
              <a:t>part from Presentation</a:t>
            </a:r>
            <a:endParaRPr lang="en-US" sz="2400" dirty="0">
              <a:solidFill>
                <a:schemeClr val="tx1"/>
              </a:solidFill>
            </a:endParaRPr>
          </a:p>
          <a:p>
            <a:pPr>
              <a:buNone/>
            </a:pPr>
            <a:endParaRPr lang="en-US" sz="2400" dirty="0" smtClean="0">
              <a:solidFill>
                <a:schemeClr val="tx2"/>
              </a:solidFill>
            </a:endParaRPr>
          </a:p>
        </p:txBody>
      </p:sp>
    </p:spTree>
    <p:extLst>
      <p:ext uri="{BB962C8B-B14F-4D97-AF65-F5344CB8AC3E}">
        <p14:creationId xmlns:p14="http://schemas.microsoft.com/office/powerpoint/2010/main" val="2364837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400" dirty="0">
              <a:solidFill>
                <a:schemeClr val="tx2"/>
              </a:solidFill>
            </a:endParaRPr>
          </a:p>
        </p:txBody>
      </p:sp>
      <p:sp>
        <p:nvSpPr>
          <p:cNvPr id="3" name="Text Placeholder 2"/>
          <p:cNvSpPr>
            <a:spLocks noGrp="1"/>
          </p:cNvSpPr>
          <p:nvPr>
            <p:ph type="body" idx="1"/>
          </p:nvPr>
        </p:nvSpPr>
        <p:spPr/>
        <p:txBody>
          <a:bodyPr/>
          <a:lstStyle/>
          <a:p>
            <a:pPr marL="0" indent="0">
              <a:buNone/>
            </a:pPr>
            <a:r>
              <a:rPr lang="en-US" sz="2400" dirty="0" smtClean="0">
                <a:solidFill>
                  <a:schemeClr val="tx2"/>
                </a:solidFill>
              </a:rPr>
              <a:t>You have 5 slides…</a:t>
            </a:r>
          </a:p>
          <a:p>
            <a:pPr marL="0" indent="0">
              <a:buNone/>
            </a:pPr>
            <a:r>
              <a:rPr lang="en-US" sz="2400" dirty="0">
                <a:solidFill>
                  <a:schemeClr val="tx2"/>
                </a:solidFill>
              </a:rPr>
              <a:t>	</a:t>
            </a:r>
            <a:r>
              <a:rPr lang="en-US" sz="2400" dirty="0" smtClean="0">
                <a:solidFill>
                  <a:schemeClr val="tx2"/>
                </a:solidFill>
              </a:rPr>
              <a:t>What should be covered?</a:t>
            </a:r>
          </a:p>
          <a:p>
            <a:pPr marL="0" indent="0">
              <a:buNone/>
            </a:pPr>
            <a:endParaRPr lang="en-US" sz="2400" dirty="0">
              <a:solidFill>
                <a:schemeClr val="tx2"/>
              </a:solidFill>
            </a:endParaRPr>
          </a:p>
          <a:p>
            <a:r>
              <a:rPr lang="en-US" sz="2400" dirty="0" smtClean="0">
                <a:solidFill>
                  <a:schemeClr val="tx2"/>
                </a:solidFill>
              </a:rPr>
              <a:t>Purpose</a:t>
            </a:r>
          </a:p>
          <a:p>
            <a:r>
              <a:rPr lang="en-US" sz="2400" dirty="0" smtClean="0">
                <a:solidFill>
                  <a:schemeClr val="tx2"/>
                </a:solidFill>
              </a:rPr>
              <a:t>Audience</a:t>
            </a:r>
          </a:p>
          <a:p>
            <a:r>
              <a:rPr lang="en-US" sz="2400" dirty="0" smtClean="0">
                <a:solidFill>
                  <a:schemeClr val="tx2"/>
                </a:solidFill>
              </a:rPr>
              <a:t>Structure</a:t>
            </a:r>
            <a:endParaRPr lang="en-US" sz="2400" dirty="0">
              <a:solidFill>
                <a:schemeClr val="tx2"/>
              </a:solidFill>
            </a:endParaRPr>
          </a:p>
        </p:txBody>
      </p:sp>
    </p:spTree>
    <p:extLst>
      <p:ext uri="{BB962C8B-B14F-4D97-AF65-F5344CB8AC3E}">
        <p14:creationId xmlns:p14="http://schemas.microsoft.com/office/powerpoint/2010/main" val="4006667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Samples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4969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Harman\Downloads\water_short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4153" y="2497976"/>
            <a:ext cx="8635698" cy="1862048"/>
          </a:xfrm>
          <a:prstGeom prst="rect">
            <a:avLst/>
          </a:prstGeom>
          <a:noFill/>
        </p:spPr>
        <p:txBody>
          <a:bodyPr wrap="none" lIns="91440" tIns="45720" rIns="91440" bIns="45720">
            <a:spAutoFit/>
          </a:bodyPr>
          <a:lstStyle/>
          <a:p>
            <a:pPr algn="ctr"/>
            <a:r>
              <a:rPr lang="en-US" sz="11500" b="1" cap="none" spc="0"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WATER CRISIS</a:t>
            </a:r>
            <a:endParaRPr lang="en-US" sz="115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65130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41637"/>
            <a:ext cx="8229600" cy="2239963"/>
          </a:xfrm>
        </p:spPr>
        <p:txBody>
          <a:bodyPr/>
          <a:lstStyle/>
          <a:p>
            <a:pPr marL="0" indent="0" algn="just">
              <a:buNone/>
            </a:pPr>
            <a:r>
              <a:rPr lang="en-US" i="1" dirty="0" smtClean="0"/>
              <a:t>“A </a:t>
            </a:r>
            <a:r>
              <a:rPr lang="en-US" b="1" i="1" dirty="0" smtClean="0"/>
              <a:t>water crisis</a:t>
            </a:r>
            <a:r>
              <a:rPr lang="en-US" i="1" dirty="0" smtClean="0"/>
              <a:t> is a situation where the available potable, unpolluted </a:t>
            </a:r>
            <a:r>
              <a:rPr lang="en-US" b="1" i="1" dirty="0" smtClean="0"/>
              <a:t>water</a:t>
            </a:r>
            <a:r>
              <a:rPr lang="en-US" i="1" dirty="0" smtClean="0"/>
              <a:t> within a region is less than that region's demand.”</a:t>
            </a:r>
            <a:endParaRPr lang="en-US" i="1" dirty="0"/>
          </a:p>
        </p:txBody>
      </p:sp>
      <p:sp>
        <p:nvSpPr>
          <p:cNvPr id="4" name="Title 3"/>
          <p:cNvSpPr>
            <a:spLocks noGrp="1"/>
          </p:cNvSpPr>
          <p:nvPr>
            <p:ph type="title"/>
          </p:nvPr>
        </p:nvSpPr>
        <p:spPr>
          <a:xfrm>
            <a:off x="1449063" y="245974"/>
            <a:ext cx="6245877" cy="1200329"/>
          </a:xfrm>
          <a:prstGeom prst="rect">
            <a:avLst/>
          </a:prstGeom>
          <a:noFill/>
        </p:spPr>
        <p:txBody>
          <a:bodyPr wrap="none" lIns="91440" tIns="45720" rIns="91440" bIns="45720">
            <a:spAutoFit/>
          </a:bodyPr>
          <a:lstStyle/>
          <a:p>
            <a:pPr algn="ctr"/>
            <a:r>
              <a:rPr lang="en-US" sz="7200" b="1"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INTRODUCTION</a:t>
            </a:r>
            <a:endParaRPr lang="en-US" sz="166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650978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112406"/>
            <a:ext cx="8963342" cy="536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77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057400" y="381000"/>
            <a:ext cx="5867400" cy="1143000"/>
          </a:xfrm>
        </p:spPr>
        <p:txBody>
          <a:bodyPr/>
          <a:lstStyle/>
          <a:p>
            <a:r>
              <a:rPr lang="en-US" altLang="en-US" sz="2400" dirty="0" smtClean="0">
                <a:solidFill>
                  <a:schemeClr val="tx2"/>
                </a:solidFill>
              </a:rPr>
              <a:t>Clarifications</a:t>
            </a:r>
          </a:p>
        </p:txBody>
      </p:sp>
      <p:sp>
        <p:nvSpPr>
          <p:cNvPr id="29699" name="Content Placeholder 2"/>
          <p:cNvSpPr>
            <a:spLocks noGrp="1"/>
          </p:cNvSpPr>
          <p:nvPr>
            <p:ph idx="1"/>
          </p:nvPr>
        </p:nvSpPr>
        <p:spPr>
          <a:xfrm>
            <a:off x="2128836" y="1066800"/>
            <a:ext cx="6172199" cy="4875211"/>
          </a:xfrm>
        </p:spPr>
        <p:txBody>
          <a:bodyPr/>
          <a:lstStyle/>
          <a:p>
            <a:pPr marL="457200" indent="-457200"/>
            <a:r>
              <a:rPr lang="en-US" altLang="en-US" sz="2400" dirty="0" smtClean="0">
                <a:solidFill>
                  <a:schemeClr val="tx2"/>
                </a:solidFill>
              </a:rPr>
              <a:t>Writing Assignment 3</a:t>
            </a:r>
          </a:p>
          <a:p>
            <a:pPr marL="857250" lvl="1" indent="-457200"/>
            <a:r>
              <a:rPr lang="en-US" altLang="en-US" sz="2300" dirty="0" smtClean="0">
                <a:solidFill>
                  <a:schemeClr val="tx2"/>
                </a:solidFill>
              </a:rPr>
              <a:t>Final draft due by noon on May 1</a:t>
            </a:r>
          </a:p>
          <a:p>
            <a:pPr marL="457200" indent="-457200"/>
            <a:r>
              <a:rPr lang="en-US" altLang="en-US" sz="2400" dirty="0" smtClean="0">
                <a:solidFill>
                  <a:schemeClr val="tx2"/>
                </a:solidFill>
              </a:rPr>
              <a:t>Make-up </a:t>
            </a:r>
            <a:r>
              <a:rPr lang="en-US" altLang="en-US" sz="2400" smtClean="0">
                <a:solidFill>
                  <a:schemeClr val="tx2"/>
                </a:solidFill>
              </a:rPr>
              <a:t>presentations April 28 – 8:30am</a:t>
            </a:r>
            <a:endParaRPr lang="en-US" altLang="en-US" sz="2400" dirty="0" smtClean="0">
              <a:solidFill>
                <a:schemeClr val="tx2"/>
              </a:solidFill>
            </a:endParaRPr>
          </a:p>
          <a:p>
            <a:pPr marL="457200" indent="-457200"/>
            <a:r>
              <a:rPr lang="en-US" altLang="en-US" sz="2400" dirty="0" smtClean="0">
                <a:solidFill>
                  <a:schemeClr val="tx2"/>
                </a:solidFill>
              </a:rPr>
              <a:t>There is no third presentation, only slides submitted in WA3</a:t>
            </a:r>
            <a:endParaRPr lang="en-US" altLang="en-US" sz="2400" dirty="0">
              <a:solidFill>
                <a:schemeClr val="tx2"/>
              </a:solidFill>
            </a:endParaRPr>
          </a:p>
          <a:p>
            <a:pPr marL="457200" indent="-457200"/>
            <a:r>
              <a:rPr lang="en-US" altLang="en-US" sz="2400" dirty="0" smtClean="0">
                <a:solidFill>
                  <a:schemeClr val="tx2"/>
                </a:solidFill>
              </a:rPr>
              <a:t>All assignments must be completed for course credit by May 1</a:t>
            </a:r>
          </a:p>
          <a:p>
            <a:pPr marL="1257300" lvl="2" indent="-457200">
              <a:buNone/>
            </a:pPr>
            <a:endParaRPr lang="en-US" altLang="en-US" sz="2300" dirty="0" smtClean="0">
              <a:solidFill>
                <a:schemeClr val="tx2"/>
              </a:solidFill>
            </a:endParaRPr>
          </a:p>
          <a:p>
            <a:pPr marL="457200" indent="-457200">
              <a:buNone/>
            </a:pPr>
            <a:endParaRPr lang="en-US" altLang="en-US" sz="2400" dirty="0" smtClean="0">
              <a:solidFill>
                <a:schemeClr val="tx2"/>
              </a:solidFill>
            </a:endParaRPr>
          </a:p>
          <a:p>
            <a:pPr marL="857250" lvl="1" indent="-457200">
              <a:buNone/>
            </a:pPr>
            <a:endParaRPr lang="en-US" altLang="en-US" sz="2300" dirty="0" smtClean="0">
              <a:solidFill>
                <a:schemeClr val="tx2"/>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7848601"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393631" y="152400"/>
            <a:ext cx="2356734" cy="1200329"/>
          </a:xfrm>
          <a:prstGeom prst="rect">
            <a:avLst/>
          </a:prstGeom>
          <a:noFill/>
        </p:spPr>
        <p:txBody>
          <a:bodyPr wrap="none" lIns="91440" tIns="45720" rIns="91440" bIns="45720">
            <a:spAutoFit/>
          </a:bodyPr>
          <a:lstStyle/>
          <a:p>
            <a:pPr algn="ctr"/>
            <a:r>
              <a:rPr lang="en-US" sz="7200" b="1"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ISSUE</a:t>
            </a:r>
            <a:endParaRPr lang="en-US" sz="166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3607545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27237"/>
            <a:ext cx="8229600" cy="4525963"/>
          </a:xfrm>
        </p:spPr>
        <p:txBody>
          <a:bodyPr>
            <a:normAutofit/>
          </a:bodyPr>
          <a:lstStyle/>
          <a:p>
            <a:pPr lvl="0"/>
            <a:r>
              <a:rPr lang="en-US" b="1" dirty="0"/>
              <a:t>Increase in global </a:t>
            </a:r>
            <a:r>
              <a:rPr lang="en-US" b="1" dirty="0" smtClean="0"/>
              <a:t>dispute</a:t>
            </a:r>
          </a:p>
          <a:p>
            <a:pPr lvl="0"/>
            <a:r>
              <a:rPr lang="en-US" b="1" dirty="0" smtClean="0"/>
              <a:t>Lack </a:t>
            </a:r>
            <a:r>
              <a:rPr lang="en-US" b="1" dirty="0"/>
              <a:t>of usable </a:t>
            </a:r>
            <a:r>
              <a:rPr lang="en-US" b="1" dirty="0" smtClean="0"/>
              <a:t>water</a:t>
            </a:r>
            <a:endParaRPr lang="en-US" b="1" dirty="0"/>
          </a:p>
          <a:p>
            <a:pPr lvl="0"/>
            <a:r>
              <a:rPr lang="en-US" b="1" dirty="0" smtClean="0"/>
              <a:t>Food shortages</a:t>
            </a:r>
            <a:endParaRPr lang="en-US" b="1" dirty="0"/>
          </a:p>
          <a:p>
            <a:pPr lvl="0"/>
            <a:r>
              <a:rPr lang="en-US" b="1" dirty="0" smtClean="0"/>
              <a:t>Energy shortages</a:t>
            </a:r>
            <a:endParaRPr lang="en-US" b="1" dirty="0"/>
          </a:p>
          <a:p>
            <a:pPr marL="0" indent="0">
              <a:buNone/>
            </a:pPr>
            <a:endParaRPr lang="en-US" b="1" dirty="0"/>
          </a:p>
        </p:txBody>
      </p:sp>
      <p:sp>
        <p:nvSpPr>
          <p:cNvPr id="4" name="Title 3"/>
          <p:cNvSpPr>
            <a:spLocks noGrp="1"/>
          </p:cNvSpPr>
          <p:nvPr>
            <p:ph type="title"/>
          </p:nvPr>
        </p:nvSpPr>
        <p:spPr>
          <a:xfrm>
            <a:off x="2988906" y="245974"/>
            <a:ext cx="3166188" cy="1200329"/>
          </a:xfrm>
          <a:prstGeom prst="rect">
            <a:avLst/>
          </a:prstGeom>
          <a:noFill/>
        </p:spPr>
        <p:txBody>
          <a:bodyPr wrap="none" lIns="91440" tIns="45720" rIns="91440" bIns="45720">
            <a:spAutoFit/>
          </a:bodyPr>
          <a:lstStyle/>
          <a:p>
            <a:pPr algn="ctr"/>
            <a:r>
              <a:rPr lang="en-US" sz="7200" b="1"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IMPACT</a:t>
            </a:r>
            <a:endParaRPr lang="en-US" sz="96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4263607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02559" y="245974"/>
            <a:ext cx="8338885" cy="1200329"/>
          </a:xfrm>
          <a:prstGeom prst="rect">
            <a:avLst/>
          </a:prstGeom>
          <a:noFill/>
        </p:spPr>
        <p:txBody>
          <a:bodyPr wrap="none" lIns="91440" tIns="45720" rIns="91440" bIns="45720">
            <a:spAutoFit/>
          </a:bodyPr>
          <a:lstStyle/>
          <a:p>
            <a:pPr algn="ctr"/>
            <a:r>
              <a:rPr lang="en-US" sz="7200" b="1"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RECOMMENDATIONS</a:t>
            </a:r>
            <a:endParaRPr lang="en-US" sz="96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Content Placeholder 2"/>
          <p:cNvSpPr>
            <a:spLocks noGrp="1"/>
          </p:cNvSpPr>
          <p:nvPr>
            <p:ph idx="1"/>
          </p:nvPr>
        </p:nvSpPr>
        <p:spPr>
          <a:xfrm>
            <a:off x="457200" y="2027237"/>
            <a:ext cx="8229600" cy="4525963"/>
          </a:xfrm>
        </p:spPr>
        <p:txBody>
          <a:bodyPr>
            <a:normAutofit fontScale="92500" lnSpcReduction="10000"/>
          </a:bodyPr>
          <a:lstStyle/>
          <a:p>
            <a:pPr lvl="0"/>
            <a:r>
              <a:rPr lang="en-US" b="1" dirty="0" smtClean="0"/>
              <a:t>Raise awareness to change consumption and lifestyles</a:t>
            </a:r>
          </a:p>
          <a:p>
            <a:pPr lvl="0"/>
            <a:r>
              <a:rPr lang="en-US" b="1" dirty="0" smtClean="0"/>
              <a:t>Innovate new water conservation technologies</a:t>
            </a:r>
          </a:p>
          <a:p>
            <a:pPr lvl="0"/>
            <a:r>
              <a:rPr lang="en-US" b="1" dirty="0" smtClean="0"/>
              <a:t>Recycle waste water</a:t>
            </a:r>
          </a:p>
          <a:p>
            <a:pPr lvl="0"/>
            <a:r>
              <a:rPr lang="en-US" b="1" dirty="0" smtClean="0"/>
              <a:t>Improve water irrigation techniques</a:t>
            </a:r>
          </a:p>
          <a:p>
            <a:pPr lvl="0"/>
            <a:r>
              <a:rPr lang="fr-FR" b="1" dirty="0" err="1" smtClean="0"/>
              <a:t>Develop</a:t>
            </a:r>
            <a:r>
              <a:rPr lang="fr-FR" b="1" dirty="0" smtClean="0"/>
              <a:t> </a:t>
            </a:r>
            <a:r>
              <a:rPr lang="fr-FR" b="1" dirty="0" err="1" smtClean="0"/>
              <a:t>energy</a:t>
            </a:r>
            <a:r>
              <a:rPr lang="fr-FR" b="1" dirty="0" smtClean="0"/>
              <a:t> efficient </a:t>
            </a:r>
            <a:r>
              <a:rPr lang="fr-FR" b="1" dirty="0" err="1" smtClean="0"/>
              <a:t>desalination</a:t>
            </a:r>
            <a:r>
              <a:rPr lang="fr-FR" b="1" dirty="0" smtClean="0"/>
              <a:t> plants</a:t>
            </a:r>
          </a:p>
          <a:p>
            <a:pPr lvl="0"/>
            <a:r>
              <a:rPr lang="en-US" b="1" dirty="0" smtClean="0"/>
              <a:t>Look to community-based governance and partnerships</a:t>
            </a:r>
          </a:p>
          <a:p>
            <a:pPr lvl="0"/>
            <a:r>
              <a:rPr lang="en-US" b="1" dirty="0" smtClean="0"/>
              <a:t>Address pollution</a:t>
            </a:r>
            <a:endParaRPr lang="en-US" dirty="0"/>
          </a:p>
          <a:p>
            <a:pPr marL="0" indent="0">
              <a:buNone/>
            </a:pPr>
            <a:endParaRPr lang="en-US" dirty="0"/>
          </a:p>
        </p:txBody>
      </p:sp>
    </p:spTree>
    <p:extLst>
      <p:ext uri="{BB962C8B-B14F-4D97-AF65-F5344CB8AC3E}">
        <p14:creationId xmlns:p14="http://schemas.microsoft.com/office/powerpoint/2010/main" val="40321899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3322637"/>
            <a:ext cx="6248400" cy="3535363"/>
          </a:xfrm>
        </p:spPr>
        <p:txBody>
          <a:bodyPr/>
          <a:lstStyle/>
          <a:p>
            <a:pPr marL="0" indent="0">
              <a:buNone/>
            </a:pPr>
            <a:r>
              <a:rPr lang="en-US" dirty="0" smtClean="0"/>
              <a:t>     Let’s make a better future.</a:t>
            </a:r>
            <a:endParaRPr lang="en-US" dirty="0"/>
          </a:p>
        </p:txBody>
      </p:sp>
      <p:sp>
        <p:nvSpPr>
          <p:cNvPr id="5" name="Title 3"/>
          <p:cNvSpPr>
            <a:spLocks noGrp="1"/>
          </p:cNvSpPr>
          <p:nvPr>
            <p:ph type="title"/>
          </p:nvPr>
        </p:nvSpPr>
        <p:spPr>
          <a:xfrm>
            <a:off x="1291357" y="1796535"/>
            <a:ext cx="6308330" cy="1569660"/>
          </a:xfrm>
          <a:prstGeom prst="rect">
            <a:avLst/>
          </a:prstGeom>
          <a:noFill/>
        </p:spPr>
        <p:txBody>
          <a:bodyPr wrap="none" lIns="91440" tIns="45720" rIns="91440" bIns="45720">
            <a:spAutoFit/>
          </a:bodyPr>
          <a:lstStyle/>
          <a:p>
            <a:pPr algn="ctr"/>
            <a:r>
              <a:rPr lang="en-US" sz="9600" b="1" dirty="0" smtClean="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a:t>
            </a:r>
            <a:endParaRPr lang="en-US" sz="16600" b="1" cap="none" spc="0" dirty="0">
              <a:ln w="17780" cmpd="sng">
                <a:solidFill>
                  <a:schemeClr val="tx1"/>
                </a:solidFill>
                <a:prstDash val="solid"/>
                <a:miter lim="800000"/>
              </a:ln>
              <a:gradFill rotWithShape="1">
                <a:gsLst>
                  <a:gs pos="18000">
                    <a:schemeClr val="bg1"/>
                  </a:gs>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530995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Use of Images</a:t>
            </a:r>
            <a:endParaRPr lang="en-US" sz="2400" dirty="0">
              <a:solidFill>
                <a:schemeClr val="tx2"/>
              </a:solidFill>
            </a:endParaRPr>
          </a:p>
        </p:txBody>
      </p:sp>
      <p:sp>
        <p:nvSpPr>
          <p:cNvPr id="3" name="Text Placeholder 2"/>
          <p:cNvSpPr>
            <a:spLocks noGrp="1"/>
          </p:cNvSpPr>
          <p:nvPr>
            <p:ph type="body" idx="1"/>
          </p:nvPr>
        </p:nvSpPr>
        <p:spPr/>
        <p:txBody>
          <a:bodyPr/>
          <a:lstStyle/>
          <a:p>
            <a:pPr marL="0" indent="0">
              <a:buNone/>
            </a:pPr>
            <a:r>
              <a:rPr lang="en-US" sz="2400" dirty="0" smtClean="0">
                <a:solidFill>
                  <a:schemeClr val="tx2"/>
                </a:solidFill>
              </a:rPr>
              <a:t>Guided by Titles</a:t>
            </a:r>
            <a:endParaRPr lang="en-US" sz="2400" dirty="0">
              <a:solidFill>
                <a:schemeClr val="tx2"/>
              </a:solidFill>
            </a:endParaRPr>
          </a:p>
        </p:txBody>
      </p:sp>
    </p:spTree>
    <p:extLst>
      <p:ext uri="{BB962C8B-B14F-4D97-AF65-F5344CB8AC3E}">
        <p14:creationId xmlns:p14="http://schemas.microsoft.com/office/powerpoint/2010/main" val="2758653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bwMode="black">
          <a:xfrm>
            <a:off x="0" y="0"/>
            <a:ext cx="9144000" cy="4128214"/>
          </a:xfrm>
          <a:prstGeom prst="rect">
            <a:avLst/>
          </a:prstGeom>
          <a:solidFill>
            <a:schemeClr val="tx1"/>
          </a:solidFill>
        </p:spPr>
        <p:txBody>
          <a:bodyPr wrap="square" rtlCol="0">
            <a:spAutoFit/>
          </a:bodyPr>
          <a:lstStyle/>
          <a:p>
            <a:endParaRPr lang="zh-CN" altLang="en-US" dirty="0"/>
          </a:p>
        </p:txBody>
      </p:sp>
      <p:sp>
        <p:nvSpPr>
          <p:cNvPr id="7" name="标题 1"/>
          <p:cNvSpPr txBox="1">
            <a:spLocks/>
          </p:cNvSpPr>
          <p:nvPr/>
        </p:nvSpPr>
        <p:spPr bwMode="white">
          <a:xfrm>
            <a:off x="186744" y="112380"/>
            <a:ext cx="8695999" cy="36926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dirty="0" smtClean="0">
                <a:solidFill>
                  <a:schemeClr val="bg1"/>
                </a:solidFill>
                <a:latin typeface="Garamond" panose="02020404030301010803" pitchFamily="18" charset="0"/>
              </a:rPr>
              <a:t>Prevent</a:t>
            </a:r>
            <a:r>
              <a:rPr lang="zh-CN" altLang="en-US" sz="4800" dirty="0" smtClean="0">
                <a:solidFill>
                  <a:schemeClr val="bg1"/>
                </a:solidFill>
                <a:latin typeface="Garamond" panose="02020404030301010803" pitchFamily="18" charset="0"/>
              </a:rPr>
              <a:t> </a:t>
            </a:r>
            <a:r>
              <a:rPr lang="en-US" altLang="zh-CN" sz="4800" dirty="0" smtClean="0">
                <a:solidFill>
                  <a:schemeClr val="bg1"/>
                </a:solidFill>
                <a:latin typeface="Garamond" panose="02020404030301010803" pitchFamily="18" charset="0"/>
              </a:rPr>
              <a:t>Crime</a:t>
            </a:r>
            <a:r>
              <a:rPr lang="zh-CN" altLang="en-US" sz="4800" dirty="0" smtClean="0">
                <a:solidFill>
                  <a:schemeClr val="bg1"/>
                </a:solidFill>
                <a:latin typeface="Garamond" panose="02020404030301010803" pitchFamily="18" charset="0"/>
              </a:rPr>
              <a:t> </a:t>
            </a:r>
            <a:r>
              <a:rPr lang="en-US" altLang="zh-CN" sz="4800" dirty="0" smtClean="0">
                <a:solidFill>
                  <a:schemeClr val="bg1"/>
                </a:solidFill>
                <a:latin typeface="Garamond" panose="02020404030301010803" pitchFamily="18" charset="0"/>
              </a:rPr>
              <a:t>of</a:t>
            </a:r>
            <a:r>
              <a:rPr lang="zh-CN" altLang="en-US" sz="4800" dirty="0" smtClean="0">
                <a:solidFill>
                  <a:schemeClr val="bg1"/>
                </a:solidFill>
                <a:latin typeface="Garamond" panose="02020404030301010803" pitchFamily="18" charset="0"/>
              </a:rPr>
              <a:t> </a:t>
            </a:r>
            <a:r>
              <a:rPr lang="en-US" altLang="zh-CN" sz="4800" dirty="0" smtClean="0">
                <a:solidFill>
                  <a:schemeClr val="bg1"/>
                </a:solidFill>
                <a:latin typeface="Garamond" panose="02020404030301010803" pitchFamily="18" charset="0"/>
              </a:rPr>
              <a:t>Violence</a:t>
            </a:r>
            <a:r>
              <a:rPr lang="zh-CN" altLang="en-US" sz="4800" dirty="0" smtClean="0">
                <a:solidFill>
                  <a:schemeClr val="bg1"/>
                </a:solidFill>
                <a:latin typeface="Garamond" panose="02020404030301010803" pitchFamily="18" charset="0"/>
              </a:rPr>
              <a:t> </a:t>
            </a:r>
          </a:p>
          <a:p>
            <a:pPr algn="l"/>
            <a:r>
              <a:rPr lang="en-US" altLang="zh-CN" sz="4800" dirty="0" smtClean="0">
                <a:solidFill>
                  <a:schemeClr val="bg1"/>
                </a:solidFill>
                <a:latin typeface="Garamond" panose="02020404030301010803" pitchFamily="18" charset="0"/>
              </a:rPr>
              <a:t>via</a:t>
            </a:r>
            <a:r>
              <a:rPr lang="zh-CN" altLang="en-US" sz="4800" dirty="0" smtClean="0">
                <a:solidFill>
                  <a:schemeClr val="bg1"/>
                </a:solidFill>
                <a:latin typeface="Garamond" panose="02020404030301010803" pitchFamily="18" charset="0"/>
              </a:rPr>
              <a:t> </a:t>
            </a:r>
            <a:r>
              <a:rPr lang="en-US" altLang="zh-CN" sz="4800" dirty="0" smtClean="0">
                <a:solidFill>
                  <a:schemeClr val="bg1"/>
                </a:solidFill>
                <a:latin typeface="Garamond" panose="02020404030301010803" pitchFamily="18" charset="0"/>
              </a:rPr>
              <a:t>Google</a:t>
            </a:r>
            <a:r>
              <a:rPr lang="zh-CN" altLang="en-US" sz="4800" dirty="0" smtClean="0">
                <a:solidFill>
                  <a:schemeClr val="bg1"/>
                </a:solidFill>
                <a:latin typeface="Garamond" panose="02020404030301010803" pitchFamily="18" charset="0"/>
              </a:rPr>
              <a:t> </a:t>
            </a:r>
            <a:r>
              <a:rPr lang="en-US" altLang="zh-CN" sz="4800" dirty="0" smtClean="0">
                <a:solidFill>
                  <a:schemeClr val="bg1"/>
                </a:solidFill>
                <a:latin typeface="Garamond" panose="02020404030301010803" pitchFamily="18" charset="0"/>
              </a:rPr>
              <a:t>Map</a:t>
            </a:r>
            <a:endParaRPr lang="zh-CN" altLang="en-US" sz="4800" dirty="0" smtClean="0">
              <a:solidFill>
                <a:schemeClr val="bg1"/>
              </a:solidFill>
              <a:latin typeface="Garamond" panose="02020404030301010803" pitchFamily="18" charset="0"/>
            </a:endParaRPr>
          </a:p>
          <a:p>
            <a:pPr algn="l"/>
            <a:endParaRPr lang="zh-CN" altLang="en-US" sz="2800" dirty="0" smtClean="0">
              <a:solidFill>
                <a:schemeClr val="bg1"/>
              </a:solidFill>
              <a:latin typeface="Garamond" panose="02020404030301010803" pitchFamily="18" charset="0"/>
            </a:endParaRPr>
          </a:p>
          <a:p>
            <a:pPr algn="l"/>
            <a:endParaRPr lang="zh-CN" altLang="en-US" sz="1800" dirty="0" smtClean="0">
              <a:solidFill>
                <a:schemeClr val="bg1"/>
              </a:solidFill>
              <a:latin typeface="Garamond" panose="02020404030301010803" pitchFamily="18" charset="0"/>
            </a:endParaRPr>
          </a:p>
          <a:p>
            <a:pPr algn="r"/>
            <a:r>
              <a:rPr lang="en-US" altLang="zh-CN" sz="4000" dirty="0" smtClean="0">
                <a:solidFill>
                  <a:schemeClr val="bg1"/>
                </a:solidFill>
                <a:latin typeface="Garamond" panose="02020404030301010803" pitchFamily="18" charset="0"/>
              </a:rPr>
              <a:t>Proposal</a:t>
            </a:r>
            <a:r>
              <a:rPr lang="zh-CN" altLang="en-US" sz="4000" dirty="0" smtClean="0">
                <a:solidFill>
                  <a:schemeClr val="bg1"/>
                </a:solidFill>
                <a:latin typeface="Garamond" panose="02020404030301010803" pitchFamily="18" charset="0"/>
              </a:rPr>
              <a:t> </a:t>
            </a:r>
            <a:r>
              <a:rPr lang="en-US" altLang="zh-CN" sz="4000" dirty="0" smtClean="0">
                <a:solidFill>
                  <a:schemeClr val="bg1"/>
                </a:solidFill>
                <a:latin typeface="Garamond" panose="02020404030301010803" pitchFamily="18" charset="0"/>
              </a:rPr>
              <a:t>for</a:t>
            </a:r>
            <a:r>
              <a:rPr lang="zh-CN" altLang="en-US" sz="4000" dirty="0" smtClean="0">
                <a:solidFill>
                  <a:schemeClr val="bg1"/>
                </a:solidFill>
                <a:latin typeface="Garamond" panose="02020404030301010803" pitchFamily="18" charset="0"/>
              </a:rPr>
              <a:t>  </a:t>
            </a:r>
            <a:r>
              <a:rPr lang="en-US" altLang="zh-CN" sz="4000" dirty="0" smtClean="0">
                <a:solidFill>
                  <a:schemeClr val="bg1"/>
                </a:solidFill>
                <a:latin typeface="Garamond" panose="02020404030301010803" pitchFamily="18" charset="0"/>
              </a:rPr>
              <a:t>“Blue</a:t>
            </a:r>
            <a:r>
              <a:rPr lang="zh-CN" altLang="en-US" sz="4000" dirty="0" smtClean="0">
                <a:solidFill>
                  <a:schemeClr val="bg1"/>
                </a:solidFill>
                <a:latin typeface="Garamond" panose="02020404030301010803" pitchFamily="18" charset="0"/>
              </a:rPr>
              <a:t> </a:t>
            </a:r>
            <a:r>
              <a:rPr lang="en-US" altLang="zh-CN" sz="4000" dirty="0" smtClean="0">
                <a:solidFill>
                  <a:schemeClr val="bg1"/>
                </a:solidFill>
                <a:latin typeface="Garamond" panose="02020404030301010803" pitchFamily="18" charset="0"/>
              </a:rPr>
              <a:t>Sky”</a:t>
            </a:r>
            <a:endParaRPr lang="zh-CN" altLang="en-US" sz="4000" dirty="0">
              <a:solidFill>
                <a:schemeClr val="bg1"/>
              </a:solidFill>
              <a:latin typeface="Garamond" panose="02020404030301010803" pitchFamily="18" charset="0"/>
            </a:endParaRPr>
          </a:p>
        </p:txBody>
      </p:sp>
      <p:grpSp>
        <p:nvGrpSpPr>
          <p:cNvPr id="14" name="组合 13"/>
          <p:cNvGrpSpPr/>
          <p:nvPr/>
        </p:nvGrpSpPr>
        <p:grpSpPr>
          <a:xfrm>
            <a:off x="3819199" y="5464622"/>
            <a:ext cx="3831772" cy="846386"/>
            <a:chOff x="186743" y="4536086"/>
            <a:chExt cx="3831772" cy="846386"/>
          </a:xfrm>
        </p:grpSpPr>
        <p:sp>
          <p:nvSpPr>
            <p:cNvPr id="16" name="矩形 15"/>
            <p:cNvSpPr/>
            <p:nvPr/>
          </p:nvSpPr>
          <p:spPr>
            <a:xfrm>
              <a:off x="186743" y="4536086"/>
              <a:ext cx="3831772" cy="646331"/>
            </a:xfrm>
            <a:prstGeom prst="rect">
              <a:avLst/>
            </a:prstGeom>
          </p:spPr>
          <p:txBody>
            <a:bodyPr wrap="square">
              <a:spAutoFit/>
            </a:bodyPr>
            <a:lstStyle/>
            <a:p>
              <a:endParaRPr lang="zh-CN" altLang="en-US" sz="3600" dirty="0"/>
            </a:p>
          </p:txBody>
        </p:sp>
        <p:sp>
          <p:nvSpPr>
            <p:cNvPr id="17" name="矩形 16"/>
            <p:cNvSpPr/>
            <p:nvPr/>
          </p:nvSpPr>
          <p:spPr>
            <a:xfrm>
              <a:off x="186744" y="4859252"/>
              <a:ext cx="184731" cy="523220"/>
            </a:xfrm>
            <a:prstGeom prst="rect">
              <a:avLst/>
            </a:prstGeom>
          </p:spPr>
          <p:txBody>
            <a:bodyPr wrap="none">
              <a:spAutoFit/>
            </a:bodyPr>
            <a:lstStyle/>
            <a:p>
              <a:endParaRPr lang="zh-CN" altLang="en-US" sz="2800" dirty="0"/>
            </a:p>
          </p:txBody>
        </p:sp>
      </p:grpSp>
    </p:spTree>
    <p:extLst>
      <p:ext uri="{BB962C8B-B14F-4D97-AF65-F5344CB8AC3E}">
        <p14:creationId xmlns:p14="http://schemas.microsoft.com/office/powerpoint/2010/main" val="3835146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76061" y="195274"/>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t>Social</a:t>
            </a:r>
            <a:r>
              <a:rPr lang="zh-CN" altLang="en-US" sz="4000" b="1" dirty="0" smtClean="0"/>
              <a:t> </a:t>
            </a:r>
            <a:r>
              <a:rPr lang="en-US" altLang="zh-CN" sz="4000" b="1" dirty="0" smtClean="0"/>
              <a:t>Issue</a:t>
            </a:r>
            <a:r>
              <a:rPr lang="zh-CN" altLang="en-US" sz="4000" b="1" dirty="0" smtClean="0"/>
              <a:t> </a:t>
            </a:r>
            <a:r>
              <a:rPr lang="en-US" altLang="zh-CN" sz="4000" b="1" dirty="0" smtClean="0"/>
              <a:t>-</a:t>
            </a:r>
            <a:r>
              <a:rPr lang="zh-CN" altLang="en-US" sz="4000" b="1" dirty="0" smtClean="0"/>
              <a:t> </a:t>
            </a:r>
            <a:r>
              <a:rPr lang="en-US" altLang="zh-CN" sz="4000" b="1" dirty="0" smtClean="0"/>
              <a:t>Violence</a:t>
            </a:r>
            <a:endParaRPr lang="zh-CN" altLang="en-US" sz="4000" b="1" dirty="0"/>
          </a:p>
        </p:txBody>
      </p:sp>
      <p:pic>
        <p:nvPicPr>
          <p:cNvPr id="3" name="Picture 2"/>
          <p:cNvPicPr>
            <a:picLocks noChangeAspect="1"/>
          </p:cNvPicPr>
          <p:nvPr/>
        </p:nvPicPr>
        <p:blipFill>
          <a:blip r:embed="rId3"/>
          <a:stretch>
            <a:fillRect/>
          </a:stretch>
        </p:blipFill>
        <p:spPr>
          <a:xfrm>
            <a:off x="5339055" y="2891970"/>
            <a:ext cx="3276600" cy="142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61" y="1923140"/>
            <a:ext cx="4560191" cy="3708401"/>
          </a:xfrm>
          <a:prstGeom prst="rect">
            <a:avLst/>
          </a:prstGeom>
        </p:spPr>
      </p:pic>
    </p:spTree>
    <p:extLst>
      <p:ext uri="{BB962C8B-B14F-4D97-AF65-F5344CB8AC3E}">
        <p14:creationId xmlns:p14="http://schemas.microsoft.com/office/powerpoint/2010/main" val="692867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76061" y="195274"/>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t>Social</a:t>
            </a:r>
            <a:r>
              <a:rPr lang="zh-CN" altLang="en-US" sz="4000" b="1" dirty="0" smtClean="0"/>
              <a:t> </a:t>
            </a:r>
            <a:r>
              <a:rPr lang="en-US" altLang="zh-CN" sz="4000" b="1" dirty="0" smtClean="0"/>
              <a:t>Issue</a:t>
            </a:r>
            <a:r>
              <a:rPr lang="zh-CN" altLang="en-US" sz="4000" b="1" dirty="0" smtClean="0"/>
              <a:t> </a:t>
            </a:r>
            <a:r>
              <a:rPr lang="en-US" altLang="zh-CN" sz="4000" b="1" dirty="0" smtClean="0"/>
              <a:t>-</a:t>
            </a:r>
            <a:r>
              <a:rPr lang="zh-CN" altLang="en-US" sz="4000" b="1" dirty="0" smtClean="0"/>
              <a:t> </a:t>
            </a:r>
            <a:r>
              <a:rPr lang="en-US" altLang="zh-CN" sz="4000" b="1" dirty="0" smtClean="0"/>
              <a:t>Violence</a:t>
            </a:r>
            <a:endParaRPr lang="zh-CN" altLang="en-US" sz="4000" b="1" dirty="0"/>
          </a:p>
        </p:txBody>
      </p:sp>
      <p:pic>
        <p:nvPicPr>
          <p:cNvPr id="4" name="Picture 3"/>
          <p:cNvPicPr>
            <a:picLocks noChangeAspect="1"/>
          </p:cNvPicPr>
          <p:nvPr/>
        </p:nvPicPr>
        <p:blipFill>
          <a:blip r:embed="rId3"/>
          <a:stretch>
            <a:fillRect/>
          </a:stretch>
        </p:blipFill>
        <p:spPr>
          <a:xfrm>
            <a:off x="740229" y="1082185"/>
            <a:ext cx="7271657" cy="5623415"/>
          </a:xfrm>
          <a:prstGeom prst="rect">
            <a:avLst/>
          </a:prstGeom>
        </p:spPr>
      </p:pic>
    </p:spTree>
    <p:extLst>
      <p:ext uri="{BB962C8B-B14F-4D97-AF65-F5344CB8AC3E}">
        <p14:creationId xmlns:p14="http://schemas.microsoft.com/office/powerpoint/2010/main" val="3780210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96719" y="208922"/>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mn-ea"/>
              </a:rPr>
              <a:t>Proposal</a:t>
            </a:r>
            <a:endParaRPr lang="zh-CN" altLang="en-US" sz="4000" b="1" dirty="0"/>
          </a:p>
        </p:txBody>
      </p:sp>
      <p:sp>
        <p:nvSpPr>
          <p:cNvPr id="3" name="空心弧 2"/>
          <p:cNvSpPr/>
          <p:nvPr/>
        </p:nvSpPr>
        <p:spPr>
          <a:xfrm rot="5400000">
            <a:off x="-1976917" y="1471072"/>
            <a:ext cx="3953833" cy="4595437"/>
          </a:xfrm>
          <a:prstGeom prst="blockArc">
            <a:avLst>
              <a:gd name="adj1" fmla="val 10800000"/>
              <a:gd name="adj2" fmla="val 110658"/>
              <a:gd name="adj3" fmla="val 41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6894" y="3133268"/>
            <a:ext cx="1883559" cy="1446550"/>
          </a:xfrm>
          <a:prstGeom prst="rect">
            <a:avLst/>
          </a:prstGeom>
          <a:noFill/>
        </p:spPr>
        <p:txBody>
          <a:bodyPr wrap="square" rtlCol="0">
            <a:spAutoFit/>
          </a:bodyPr>
          <a:lstStyle/>
          <a:p>
            <a:r>
              <a:rPr lang="en-US" altLang="zh-CN" sz="4400" dirty="0" smtClean="0"/>
              <a:t>Google</a:t>
            </a:r>
            <a:endParaRPr lang="zh-CN" altLang="en-US" sz="4400" dirty="0" smtClean="0"/>
          </a:p>
          <a:p>
            <a:r>
              <a:rPr lang="en-US" altLang="zh-CN" sz="4400" dirty="0" smtClean="0"/>
              <a:t>Map</a:t>
            </a:r>
            <a:endParaRPr lang="zh-CN" altLang="en-US" sz="4400" dirty="0"/>
          </a:p>
        </p:txBody>
      </p:sp>
      <p:sp>
        <p:nvSpPr>
          <p:cNvPr id="9" name="文本框 8"/>
          <p:cNvSpPr txBox="1"/>
          <p:nvPr/>
        </p:nvSpPr>
        <p:spPr>
          <a:xfrm>
            <a:off x="1686846" y="1374630"/>
            <a:ext cx="1495130"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Security</a:t>
            </a:r>
            <a:endParaRPr lang="zh-CN" altLang="en-US" sz="2800" dirty="0" smtClean="0">
              <a:solidFill>
                <a:schemeClr val="bg1"/>
              </a:solidFill>
            </a:endParaRPr>
          </a:p>
          <a:p>
            <a:r>
              <a:rPr lang="en-US" altLang="zh-CN" sz="2800" dirty="0" smtClean="0">
                <a:solidFill>
                  <a:schemeClr val="bg1"/>
                </a:solidFill>
              </a:rPr>
              <a:t>Mode</a:t>
            </a:r>
            <a:endParaRPr lang="zh-CN" altLang="en-US" sz="2800" dirty="0">
              <a:solidFill>
                <a:schemeClr val="bg1"/>
              </a:solidFill>
            </a:endParaRPr>
          </a:p>
        </p:txBody>
      </p:sp>
      <p:sp>
        <p:nvSpPr>
          <p:cNvPr id="10" name="文本框 9"/>
          <p:cNvSpPr txBox="1"/>
          <p:nvPr/>
        </p:nvSpPr>
        <p:spPr>
          <a:xfrm>
            <a:off x="1404693" y="5210447"/>
            <a:ext cx="1599764"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Big</a:t>
            </a:r>
            <a:r>
              <a:rPr lang="zh-CN" altLang="en-US" sz="2800" dirty="0" smtClean="0">
                <a:solidFill>
                  <a:schemeClr val="bg1"/>
                </a:solidFill>
              </a:rPr>
              <a:t> </a:t>
            </a:r>
            <a:r>
              <a:rPr lang="en-US" altLang="zh-CN" sz="2800" dirty="0" smtClean="0">
                <a:solidFill>
                  <a:schemeClr val="bg1"/>
                </a:solidFill>
              </a:rPr>
              <a:t>Data</a:t>
            </a:r>
            <a:endParaRPr lang="zh-CN" altLang="en-US" sz="2800" dirty="0" smtClean="0">
              <a:solidFill>
                <a:schemeClr val="bg1"/>
              </a:solidFill>
            </a:endParaRPr>
          </a:p>
          <a:p>
            <a:r>
              <a:rPr lang="en-US" altLang="zh-CN" sz="2800" dirty="0" smtClean="0">
                <a:solidFill>
                  <a:schemeClr val="bg1"/>
                </a:solidFill>
              </a:rPr>
              <a:t>Predict</a:t>
            </a:r>
            <a:endParaRPr lang="zh-CN" altLang="en-US" sz="2800" dirty="0">
              <a:solidFill>
                <a:schemeClr val="bg1"/>
              </a:solidFill>
            </a:endParaRPr>
          </a:p>
        </p:txBody>
      </p:sp>
      <p:cxnSp>
        <p:nvCxnSpPr>
          <p:cNvPr id="11" name="肘形连接符 10"/>
          <p:cNvCxnSpPr/>
          <p:nvPr/>
        </p:nvCxnSpPr>
        <p:spPr>
          <a:xfrm flipV="1">
            <a:off x="1074103" y="1902434"/>
            <a:ext cx="617637" cy="172398"/>
          </a:xfrm>
          <a:prstGeom prst="bentConnector3">
            <a:avLst>
              <a:gd name="adj1" fmla="val 265"/>
            </a:avLst>
          </a:prstGeom>
          <a:ln w="38100"/>
        </p:spPr>
        <p:style>
          <a:lnRef idx="1">
            <a:schemeClr val="dk1"/>
          </a:lnRef>
          <a:fillRef idx="0">
            <a:schemeClr val="dk1"/>
          </a:fillRef>
          <a:effectRef idx="0">
            <a:schemeClr val="dk1"/>
          </a:effectRef>
          <a:fontRef idx="minor">
            <a:schemeClr val="tx1"/>
          </a:fontRef>
        </p:style>
      </p:cxnSp>
      <p:cxnSp>
        <p:nvCxnSpPr>
          <p:cNvPr id="12" name="肘形连接符 11"/>
          <p:cNvCxnSpPr/>
          <p:nvPr/>
        </p:nvCxnSpPr>
        <p:spPr>
          <a:xfrm>
            <a:off x="1078998" y="5514788"/>
            <a:ext cx="303923" cy="196516"/>
          </a:xfrm>
          <a:prstGeom prst="bentConnector3">
            <a:avLst>
              <a:gd name="adj1" fmla="val -994"/>
            </a:avLst>
          </a:prstGeom>
          <a:ln w="381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157027" y="3835657"/>
            <a:ext cx="5655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03170" y="3334766"/>
            <a:ext cx="1631896"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Real-time</a:t>
            </a:r>
            <a:endParaRPr lang="zh-CN" altLang="en-US" sz="2800" dirty="0" smtClean="0">
              <a:solidFill>
                <a:schemeClr val="bg1"/>
              </a:solidFill>
            </a:endParaRPr>
          </a:p>
          <a:p>
            <a:r>
              <a:rPr lang="en-US" altLang="zh-CN" sz="2800" dirty="0" smtClean="0">
                <a:solidFill>
                  <a:schemeClr val="bg1"/>
                </a:solidFill>
              </a:rPr>
              <a:t>Alert</a:t>
            </a:r>
            <a:endParaRPr lang="zh-CN" altLang="en-US" sz="2800" dirty="0">
              <a:solidFill>
                <a:schemeClr val="bg1"/>
              </a:solidFill>
            </a:endParaRPr>
          </a:p>
        </p:txBody>
      </p:sp>
      <p:sp>
        <p:nvSpPr>
          <p:cNvPr id="13" name="Rectangle 12"/>
          <p:cNvSpPr/>
          <p:nvPr/>
        </p:nvSpPr>
        <p:spPr>
          <a:xfrm>
            <a:off x="5085333" y="5160845"/>
            <a:ext cx="4572000" cy="707886"/>
          </a:xfrm>
          <a:prstGeom prst="rect">
            <a:avLst/>
          </a:prstGeom>
        </p:spPr>
        <p:txBody>
          <a:bodyPr>
            <a:spAutoFit/>
          </a:bodyPr>
          <a:lstStyle/>
          <a:p>
            <a:r>
              <a:rPr lang="en-US" altLang="zh-CN" sz="4000" dirty="0" smtClean="0"/>
              <a:t>Security</a:t>
            </a:r>
            <a:r>
              <a:rPr lang="zh-CN" altLang="en-US" sz="4000" dirty="0" smtClean="0"/>
              <a:t> </a:t>
            </a:r>
            <a:r>
              <a:rPr lang="en-US" altLang="zh-CN" sz="4000" dirty="0" smtClean="0"/>
              <a:t>Mode</a:t>
            </a:r>
            <a:endParaRPr lang="zh-CN" altLang="en-US" sz="4000" dirty="0"/>
          </a:p>
        </p:txBody>
      </p:sp>
      <p:pic>
        <p:nvPicPr>
          <p:cNvPr id="15" name="Picture 14"/>
          <p:cNvPicPr>
            <a:picLocks noChangeAspect="1"/>
          </p:cNvPicPr>
          <p:nvPr/>
        </p:nvPicPr>
        <p:blipFill>
          <a:blip r:embed="rId3"/>
          <a:stretch>
            <a:fillRect/>
          </a:stretch>
        </p:blipFill>
        <p:spPr>
          <a:xfrm>
            <a:off x="4874888" y="2026967"/>
            <a:ext cx="3659512" cy="2615597"/>
          </a:xfrm>
          <a:prstGeom prst="rect">
            <a:avLst/>
          </a:prstGeom>
        </p:spPr>
      </p:pic>
    </p:spTree>
    <p:extLst>
      <p:ext uri="{BB962C8B-B14F-4D97-AF65-F5344CB8AC3E}">
        <p14:creationId xmlns:p14="http://schemas.microsoft.com/office/powerpoint/2010/main" val="2910704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96719" y="208922"/>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mn-ea"/>
              </a:rPr>
              <a:t>Proposal</a:t>
            </a:r>
            <a:endParaRPr lang="zh-CN" altLang="en-US" sz="4000" b="1" dirty="0"/>
          </a:p>
        </p:txBody>
      </p:sp>
      <p:sp>
        <p:nvSpPr>
          <p:cNvPr id="3" name="空心弧 2"/>
          <p:cNvSpPr/>
          <p:nvPr/>
        </p:nvSpPr>
        <p:spPr>
          <a:xfrm rot="5400000">
            <a:off x="-1976917" y="1471072"/>
            <a:ext cx="3953833" cy="4595437"/>
          </a:xfrm>
          <a:prstGeom prst="blockArc">
            <a:avLst>
              <a:gd name="adj1" fmla="val 10800000"/>
              <a:gd name="adj2" fmla="val 110658"/>
              <a:gd name="adj3" fmla="val 41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6894" y="3133268"/>
            <a:ext cx="1883559" cy="1446550"/>
          </a:xfrm>
          <a:prstGeom prst="rect">
            <a:avLst/>
          </a:prstGeom>
          <a:noFill/>
        </p:spPr>
        <p:txBody>
          <a:bodyPr wrap="square" rtlCol="0">
            <a:spAutoFit/>
          </a:bodyPr>
          <a:lstStyle/>
          <a:p>
            <a:r>
              <a:rPr lang="en-US" altLang="zh-CN" sz="4400" dirty="0" smtClean="0"/>
              <a:t>Google</a:t>
            </a:r>
            <a:endParaRPr lang="zh-CN" altLang="en-US" sz="4400" dirty="0" smtClean="0"/>
          </a:p>
          <a:p>
            <a:r>
              <a:rPr lang="en-US" altLang="zh-CN" sz="4400" dirty="0" smtClean="0"/>
              <a:t>Map</a:t>
            </a:r>
            <a:endParaRPr lang="zh-CN" altLang="en-US" sz="4400" dirty="0"/>
          </a:p>
        </p:txBody>
      </p:sp>
      <p:sp>
        <p:nvSpPr>
          <p:cNvPr id="9" name="文本框 8"/>
          <p:cNvSpPr txBox="1"/>
          <p:nvPr/>
        </p:nvSpPr>
        <p:spPr>
          <a:xfrm>
            <a:off x="1686846" y="1374630"/>
            <a:ext cx="1495130"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Security</a:t>
            </a:r>
            <a:endParaRPr lang="zh-CN" altLang="en-US" sz="2800" dirty="0" smtClean="0">
              <a:solidFill>
                <a:schemeClr val="bg1"/>
              </a:solidFill>
            </a:endParaRPr>
          </a:p>
          <a:p>
            <a:r>
              <a:rPr lang="en-US" altLang="zh-CN" sz="2800" dirty="0" smtClean="0">
                <a:solidFill>
                  <a:schemeClr val="bg1"/>
                </a:solidFill>
              </a:rPr>
              <a:t>Mode</a:t>
            </a:r>
            <a:endParaRPr lang="zh-CN" altLang="en-US" sz="2800" dirty="0">
              <a:solidFill>
                <a:schemeClr val="bg1"/>
              </a:solidFill>
            </a:endParaRPr>
          </a:p>
        </p:txBody>
      </p:sp>
      <p:sp>
        <p:nvSpPr>
          <p:cNvPr id="10" name="文本框 9"/>
          <p:cNvSpPr txBox="1"/>
          <p:nvPr/>
        </p:nvSpPr>
        <p:spPr>
          <a:xfrm>
            <a:off x="1404693" y="5210447"/>
            <a:ext cx="1599764"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Big</a:t>
            </a:r>
            <a:r>
              <a:rPr lang="zh-CN" altLang="en-US" sz="2800" dirty="0" smtClean="0">
                <a:solidFill>
                  <a:schemeClr val="bg1"/>
                </a:solidFill>
              </a:rPr>
              <a:t> </a:t>
            </a:r>
            <a:r>
              <a:rPr lang="en-US" altLang="zh-CN" sz="2800" dirty="0" smtClean="0">
                <a:solidFill>
                  <a:schemeClr val="bg1"/>
                </a:solidFill>
              </a:rPr>
              <a:t>Data</a:t>
            </a:r>
            <a:endParaRPr lang="zh-CN" altLang="en-US" sz="2800" dirty="0" smtClean="0">
              <a:solidFill>
                <a:schemeClr val="bg1"/>
              </a:solidFill>
            </a:endParaRPr>
          </a:p>
          <a:p>
            <a:r>
              <a:rPr lang="en-US" altLang="zh-CN" sz="2800" dirty="0" smtClean="0">
                <a:solidFill>
                  <a:schemeClr val="bg1"/>
                </a:solidFill>
              </a:rPr>
              <a:t>Predict</a:t>
            </a:r>
            <a:endParaRPr lang="zh-CN" altLang="en-US" sz="2800" dirty="0">
              <a:solidFill>
                <a:schemeClr val="bg1"/>
              </a:solidFill>
            </a:endParaRPr>
          </a:p>
        </p:txBody>
      </p:sp>
      <p:cxnSp>
        <p:nvCxnSpPr>
          <p:cNvPr id="11" name="肘形连接符 10"/>
          <p:cNvCxnSpPr/>
          <p:nvPr/>
        </p:nvCxnSpPr>
        <p:spPr>
          <a:xfrm flipV="1">
            <a:off x="1074103" y="1902434"/>
            <a:ext cx="617637" cy="172398"/>
          </a:xfrm>
          <a:prstGeom prst="bentConnector3">
            <a:avLst>
              <a:gd name="adj1" fmla="val 265"/>
            </a:avLst>
          </a:prstGeom>
          <a:ln w="38100"/>
        </p:spPr>
        <p:style>
          <a:lnRef idx="1">
            <a:schemeClr val="dk1"/>
          </a:lnRef>
          <a:fillRef idx="0">
            <a:schemeClr val="dk1"/>
          </a:fillRef>
          <a:effectRef idx="0">
            <a:schemeClr val="dk1"/>
          </a:effectRef>
          <a:fontRef idx="minor">
            <a:schemeClr val="tx1"/>
          </a:fontRef>
        </p:style>
      </p:cxnSp>
      <p:cxnSp>
        <p:nvCxnSpPr>
          <p:cNvPr id="12" name="肘形连接符 11"/>
          <p:cNvCxnSpPr/>
          <p:nvPr/>
        </p:nvCxnSpPr>
        <p:spPr>
          <a:xfrm>
            <a:off x="1078998" y="5514788"/>
            <a:ext cx="303923" cy="196516"/>
          </a:xfrm>
          <a:prstGeom prst="bentConnector3">
            <a:avLst>
              <a:gd name="adj1" fmla="val -994"/>
            </a:avLst>
          </a:prstGeom>
          <a:ln w="381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157027" y="3835657"/>
            <a:ext cx="5655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03170" y="3334766"/>
            <a:ext cx="1631896"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Real-time</a:t>
            </a:r>
            <a:endParaRPr lang="zh-CN" altLang="en-US" sz="2800" dirty="0" smtClean="0">
              <a:solidFill>
                <a:schemeClr val="bg1"/>
              </a:solidFill>
            </a:endParaRPr>
          </a:p>
          <a:p>
            <a:r>
              <a:rPr lang="en-US" altLang="zh-CN" sz="2800" dirty="0" smtClean="0">
                <a:solidFill>
                  <a:schemeClr val="bg1"/>
                </a:solidFill>
              </a:rPr>
              <a:t>Alert</a:t>
            </a:r>
            <a:endParaRPr lang="zh-CN" altLang="en-US" sz="2800" dirty="0">
              <a:solidFill>
                <a:schemeClr val="bg1"/>
              </a:solidFill>
            </a:endParaRPr>
          </a:p>
        </p:txBody>
      </p:sp>
      <p:pic>
        <p:nvPicPr>
          <p:cNvPr id="5" name="Picture 4"/>
          <p:cNvPicPr>
            <a:picLocks noChangeAspect="1"/>
          </p:cNvPicPr>
          <p:nvPr/>
        </p:nvPicPr>
        <p:blipFill>
          <a:blip r:embed="rId3"/>
          <a:stretch>
            <a:fillRect/>
          </a:stretch>
        </p:blipFill>
        <p:spPr>
          <a:xfrm>
            <a:off x="5332275" y="2074832"/>
            <a:ext cx="2540000" cy="2540000"/>
          </a:xfrm>
          <a:prstGeom prst="rect">
            <a:avLst/>
          </a:prstGeom>
        </p:spPr>
      </p:pic>
      <p:sp>
        <p:nvSpPr>
          <p:cNvPr id="13" name="Rectangle 12"/>
          <p:cNvSpPr/>
          <p:nvPr/>
        </p:nvSpPr>
        <p:spPr>
          <a:xfrm>
            <a:off x="5085333" y="5160845"/>
            <a:ext cx="4572000" cy="707886"/>
          </a:xfrm>
          <a:prstGeom prst="rect">
            <a:avLst/>
          </a:prstGeom>
        </p:spPr>
        <p:txBody>
          <a:bodyPr>
            <a:spAutoFit/>
          </a:bodyPr>
          <a:lstStyle/>
          <a:p>
            <a:r>
              <a:rPr lang="en-US" altLang="zh-CN" sz="4000" dirty="0" smtClean="0"/>
              <a:t>Real-time</a:t>
            </a:r>
            <a:r>
              <a:rPr lang="zh-CN" altLang="en-US" sz="4000" dirty="0" smtClean="0"/>
              <a:t> </a:t>
            </a:r>
            <a:r>
              <a:rPr lang="en-US" altLang="zh-CN" sz="4000" dirty="0" smtClean="0"/>
              <a:t>Alert</a:t>
            </a:r>
            <a:endParaRPr lang="zh-CN" altLang="en-US" sz="4000" dirty="0"/>
          </a:p>
        </p:txBody>
      </p:sp>
    </p:spTree>
    <p:extLst>
      <p:ext uri="{BB962C8B-B14F-4D97-AF65-F5344CB8AC3E}">
        <p14:creationId xmlns:p14="http://schemas.microsoft.com/office/powerpoint/2010/main" val="3869845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2400" dirty="0" smtClean="0">
                <a:solidFill>
                  <a:schemeClr val="tx2"/>
                </a:solidFill>
              </a:rPr>
              <a:t>Visual Aids	</a:t>
            </a:r>
          </a:p>
        </p:txBody>
      </p:sp>
      <p:sp>
        <p:nvSpPr>
          <p:cNvPr id="8195" name="Content Placeholder 2"/>
          <p:cNvSpPr>
            <a:spLocks noGrp="1"/>
          </p:cNvSpPr>
          <p:nvPr>
            <p:ph idx="1"/>
          </p:nvPr>
        </p:nvSpPr>
        <p:spPr/>
        <p:txBody>
          <a:bodyPr/>
          <a:lstStyle/>
          <a:p>
            <a:pPr>
              <a:buFontTx/>
              <a:buNone/>
            </a:pPr>
            <a:r>
              <a:rPr lang="en-US" altLang="en-US" sz="2400" dirty="0" smtClean="0">
                <a:solidFill>
                  <a:schemeClr val="tx2"/>
                </a:solidFill>
              </a:rPr>
              <a:t>Death by PowerPoint:</a:t>
            </a:r>
          </a:p>
          <a:p>
            <a:pPr>
              <a:buFontTx/>
              <a:buNone/>
            </a:pPr>
            <a:r>
              <a:rPr lang="en-US" altLang="en-US" sz="2400" dirty="0" smtClean="0">
                <a:solidFill>
                  <a:schemeClr val="tx2"/>
                </a:solidFill>
                <a:hlinkClick r:id="rId2"/>
              </a:rPr>
              <a:t>https://www.youtube.com/watch?v=KbSPPFYxx3o</a:t>
            </a:r>
            <a:endParaRPr lang="en-US" altLang="en-US" sz="2400" dirty="0" smtClean="0">
              <a:solidFill>
                <a:schemeClr val="tx2"/>
              </a:solidFill>
            </a:endParaRPr>
          </a:p>
          <a:p>
            <a:pPr>
              <a:buFontTx/>
              <a:buNone/>
            </a:pPr>
            <a:endParaRPr lang="en-US" altLang="en-US" sz="2400" dirty="0" smtClean="0"/>
          </a:p>
        </p:txBody>
      </p:sp>
    </p:spTree>
    <p:extLst>
      <p:ext uri="{BB962C8B-B14F-4D97-AF65-F5344CB8AC3E}">
        <p14:creationId xmlns:p14="http://schemas.microsoft.com/office/powerpoint/2010/main" val="2602859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96719" y="208922"/>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latin typeface="+mn-ea"/>
              </a:rPr>
              <a:t>Proposal</a:t>
            </a:r>
            <a:endParaRPr lang="zh-CN" altLang="en-US" sz="4000" b="1" dirty="0"/>
          </a:p>
        </p:txBody>
      </p:sp>
      <p:sp>
        <p:nvSpPr>
          <p:cNvPr id="3" name="空心弧 2"/>
          <p:cNvSpPr/>
          <p:nvPr/>
        </p:nvSpPr>
        <p:spPr>
          <a:xfrm rot="5400000">
            <a:off x="-1976917" y="1471072"/>
            <a:ext cx="3953833" cy="4595437"/>
          </a:xfrm>
          <a:prstGeom prst="blockArc">
            <a:avLst>
              <a:gd name="adj1" fmla="val 10800000"/>
              <a:gd name="adj2" fmla="val 110658"/>
              <a:gd name="adj3" fmla="val 41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6894" y="3133268"/>
            <a:ext cx="1883559" cy="1446550"/>
          </a:xfrm>
          <a:prstGeom prst="rect">
            <a:avLst/>
          </a:prstGeom>
          <a:noFill/>
        </p:spPr>
        <p:txBody>
          <a:bodyPr wrap="square" rtlCol="0">
            <a:spAutoFit/>
          </a:bodyPr>
          <a:lstStyle/>
          <a:p>
            <a:r>
              <a:rPr lang="en-US" altLang="zh-CN" sz="4400" dirty="0" smtClean="0"/>
              <a:t>Google</a:t>
            </a:r>
            <a:endParaRPr lang="zh-CN" altLang="en-US" sz="4400" dirty="0" smtClean="0"/>
          </a:p>
          <a:p>
            <a:r>
              <a:rPr lang="en-US" altLang="zh-CN" sz="4400" dirty="0" smtClean="0"/>
              <a:t>Map</a:t>
            </a:r>
            <a:endParaRPr lang="zh-CN" altLang="en-US" sz="4400" dirty="0"/>
          </a:p>
        </p:txBody>
      </p:sp>
      <p:sp>
        <p:nvSpPr>
          <p:cNvPr id="9" name="文本框 8"/>
          <p:cNvSpPr txBox="1"/>
          <p:nvPr/>
        </p:nvSpPr>
        <p:spPr>
          <a:xfrm>
            <a:off x="1686846" y="1374630"/>
            <a:ext cx="1495130"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Security</a:t>
            </a:r>
            <a:endParaRPr lang="zh-CN" altLang="en-US" sz="2800" dirty="0" smtClean="0">
              <a:solidFill>
                <a:schemeClr val="bg1"/>
              </a:solidFill>
            </a:endParaRPr>
          </a:p>
          <a:p>
            <a:r>
              <a:rPr lang="en-US" altLang="zh-CN" sz="2800" dirty="0" smtClean="0">
                <a:solidFill>
                  <a:schemeClr val="bg1"/>
                </a:solidFill>
              </a:rPr>
              <a:t>Mode</a:t>
            </a:r>
            <a:endParaRPr lang="zh-CN" altLang="en-US" sz="2800" dirty="0">
              <a:solidFill>
                <a:schemeClr val="bg1"/>
              </a:solidFill>
            </a:endParaRPr>
          </a:p>
        </p:txBody>
      </p:sp>
      <p:sp>
        <p:nvSpPr>
          <p:cNvPr id="10" name="文本框 9"/>
          <p:cNvSpPr txBox="1"/>
          <p:nvPr/>
        </p:nvSpPr>
        <p:spPr>
          <a:xfrm>
            <a:off x="1404692" y="5210447"/>
            <a:ext cx="1777283"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Big</a:t>
            </a:r>
            <a:r>
              <a:rPr lang="zh-CN" altLang="en-US" sz="2800" dirty="0" smtClean="0">
                <a:solidFill>
                  <a:schemeClr val="bg1"/>
                </a:solidFill>
              </a:rPr>
              <a:t> </a:t>
            </a:r>
            <a:r>
              <a:rPr lang="en-US" altLang="zh-CN" sz="2800" dirty="0" smtClean="0">
                <a:solidFill>
                  <a:schemeClr val="bg1"/>
                </a:solidFill>
              </a:rPr>
              <a:t>Data</a:t>
            </a:r>
            <a:endParaRPr lang="zh-CN" altLang="en-US" sz="2800" dirty="0" smtClean="0">
              <a:solidFill>
                <a:schemeClr val="bg1"/>
              </a:solidFill>
            </a:endParaRPr>
          </a:p>
          <a:p>
            <a:r>
              <a:rPr lang="en-US" altLang="zh-CN" sz="2800" dirty="0" smtClean="0">
                <a:solidFill>
                  <a:schemeClr val="bg1"/>
                </a:solidFill>
              </a:rPr>
              <a:t>Prediction</a:t>
            </a:r>
            <a:endParaRPr lang="zh-CN" altLang="en-US" sz="2800" dirty="0">
              <a:solidFill>
                <a:schemeClr val="bg1"/>
              </a:solidFill>
            </a:endParaRPr>
          </a:p>
        </p:txBody>
      </p:sp>
      <p:cxnSp>
        <p:nvCxnSpPr>
          <p:cNvPr id="11" name="肘形连接符 10"/>
          <p:cNvCxnSpPr/>
          <p:nvPr/>
        </p:nvCxnSpPr>
        <p:spPr>
          <a:xfrm flipV="1">
            <a:off x="1074103" y="1902434"/>
            <a:ext cx="617637" cy="172398"/>
          </a:xfrm>
          <a:prstGeom prst="bentConnector3">
            <a:avLst>
              <a:gd name="adj1" fmla="val 265"/>
            </a:avLst>
          </a:prstGeom>
          <a:ln w="38100"/>
        </p:spPr>
        <p:style>
          <a:lnRef idx="1">
            <a:schemeClr val="dk1"/>
          </a:lnRef>
          <a:fillRef idx="0">
            <a:schemeClr val="dk1"/>
          </a:fillRef>
          <a:effectRef idx="0">
            <a:schemeClr val="dk1"/>
          </a:effectRef>
          <a:fontRef idx="minor">
            <a:schemeClr val="tx1"/>
          </a:fontRef>
        </p:style>
      </p:cxnSp>
      <p:cxnSp>
        <p:nvCxnSpPr>
          <p:cNvPr id="12" name="肘形连接符 11"/>
          <p:cNvCxnSpPr/>
          <p:nvPr/>
        </p:nvCxnSpPr>
        <p:spPr>
          <a:xfrm>
            <a:off x="1078998" y="5514788"/>
            <a:ext cx="303923" cy="196516"/>
          </a:xfrm>
          <a:prstGeom prst="bentConnector3">
            <a:avLst>
              <a:gd name="adj1" fmla="val -994"/>
            </a:avLst>
          </a:prstGeom>
          <a:ln w="381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157027" y="3835657"/>
            <a:ext cx="5655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03170" y="3334766"/>
            <a:ext cx="1631896" cy="1055608"/>
          </a:xfrm>
          <a:prstGeom prst="roundRect">
            <a:avLst/>
          </a:prstGeom>
          <a:solidFill>
            <a:schemeClr val="tx1"/>
          </a:solidFill>
        </p:spPr>
        <p:txBody>
          <a:bodyPr wrap="square" rtlCol="0" anchor="ctr">
            <a:spAutoFit/>
          </a:bodyPr>
          <a:lstStyle/>
          <a:p>
            <a:r>
              <a:rPr lang="en-US" altLang="zh-CN" sz="2800" dirty="0" smtClean="0">
                <a:solidFill>
                  <a:schemeClr val="bg1"/>
                </a:solidFill>
              </a:rPr>
              <a:t>Real-time</a:t>
            </a:r>
            <a:endParaRPr lang="zh-CN" altLang="en-US" sz="2800" dirty="0" smtClean="0">
              <a:solidFill>
                <a:schemeClr val="bg1"/>
              </a:solidFill>
            </a:endParaRPr>
          </a:p>
          <a:p>
            <a:r>
              <a:rPr lang="en-US" altLang="zh-CN" sz="2800" dirty="0" smtClean="0">
                <a:solidFill>
                  <a:schemeClr val="bg1"/>
                </a:solidFill>
              </a:rPr>
              <a:t>Alert</a:t>
            </a:r>
            <a:endParaRPr lang="zh-CN" altLang="en-US" sz="2800" dirty="0">
              <a:solidFill>
                <a:schemeClr val="bg1"/>
              </a:solidFill>
            </a:endParaRPr>
          </a:p>
        </p:txBody>
      </p:sp>
      <p:sp>
        <p:nvSpPr>
          <p:cNvPr id="13" name="Rectangle 12"/>
          <p:cNvSpPr/>
          <p:nvPr/>
        </p:nvSpPr>
        <p:spPr>
          <a:xfrm>
            <a:off x="5085333" y="5160845"/>
            <a:ext cx="4572000" cy="707886"/>
          </a:xfrm>
          <a:prstGeom prst="rect">
            <a:avLst/>
          </a:prstGeom>
        </p:spPr>
        <p:txBody>
          <a:bodyPr>
            <a:spAutoFit/>
          </a:bodyPr>
          <a:lstStyle/>
          <a:p>
            <a:r>
              <a:rPr lang="en-US" altLang="zh-CN" sz="4000" dirty="0" smtClean="0"/>
              <a:t>Big</a:t>
            </a:r>
            <a:r>
              <a:rPr lang="zh-CN" altLang="en-US" sz="4000" dirty="0" smtClean="0"/>
              <a:t> </a:t>
            </a:r>
            <a:r>
              <a:rPr lang="en-US" altLang="zh-CN" sz="4000" dirty="0" smtClean="0"/>
              <a:t>Data</a:t>
            </a:r>
            <a:r>
              <a:rPr lang="zh-CN" altLang="en-US" sz="4000" dirty="0" smtClean="0"/>
              <a:t> </a:t>
            </a:r>
            <a:r>
              <a:rPr lang="en-US" altLang="zh-CN" sz="4000" dirty="0" smtClean="0"/>
              <a:t>Prediction</a:t>
            </a:r>
            <a:endParaRPr lang="zh-CN" altLang="en-US" sz="4000" dirty="0"/>
          </a:p>
        </p:txBody>
      </p:sp>
      <p:pic>
        <p:nvPicPr>
          <p:cNvPr id="6" name="Picture 5"/>
          <p:cNvPicPr>
            <a:picLocks noChangeAspect="1"/>
          </p:cNvPicPr>
          <p:nvPr/>
        </p:nvPicPr>
        <p:blipFill>
          <a:blip r:embed="rId3"/>
          <a:stretch>
            <a:fillRect/>
          </a:stretch>
        </p:blipFill>
        <p:spPr>
          <a:xfrm>
            <a:off x="5085333" y="1601103"/>
            <a:ext cx="3318703" cy="3232153"/>
          </a:xfrm>
          <a:prstGeom prst="rect">
            <a:avLst/>
          </a:prstGeom>
        </p:spPr>
      </p:pic>
    </p:spTree>
    <p:extLst>
      <p:ext uri="{BB962C8B-B14F-4D97-AF65-F5344CB8AC3E}">
        <p14:creationId xmlns:p14="http://schemas.microsoft.com/office/powerpoint/2010/main" val="359339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76061" y="195274"/>
            <a:ext cx="5533108" cy="4785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t>Support</a:t>
            </a:r>
            <a:endParaRPr lang="zh-CN" altLang="en-US" sz="4000" b="1" dirty="0"/>
          </a:p>
        </p:txBody>
      </p:sp>
      <p:sp>
        <p:nvSpPr>
          <p:cNvPr id="3" name="Rectangle 2"/>
          <p:cNvSpPr/>
          <p:nvPr/>
        </p:nvSpPr>
        <p:spPr>
          <a:xfrm>
            <a:off x="3965873" y="3144521"/>
            <a:ext cx="4572000" cy="1200329"/>
          </a:xfrm>
          <a:prstGeom prst="rect">
            <a:avLst/>
          </a:prstGeom>
        </p:spPr>
        <p:txBody>
          <a:bodyPr>
            <a:spAutoFit/>
          </a:bodyPr>
          <a:lstStyle/>
          <a:p>
            <a:r>
              <a:rPr lang="en-US" sz="2400" i="1" dirty="0">
                <a:latin typeface="Times New Roman" charset="0"/>
                <a:ea typeface="宋体" charset="0"/>
              </a:rPr>
              <a:t>Crime and Modernization - The Impact of Industrialization and Urbanization on Crime</a:t>
            </a:r>
            <a:r>
              <a:rPr lang="en-US" sz="2400" dirty="0"/>
              <a:t> </a:t>
            </a:r>
          </a:p>
        </p:txBody>
      </p:sp>
      <p:pic>
        <p:nvPicPr>
          <p:cNvPr id="8" name="Picture 7"/>
          <p:cNvPicPr>
            <a:picLocks noChangeAspect="1"/>
          </p:cNvPicPr>
          <p:nvPr/>
        </p:nvPicPr>
        <p:blipFill>
          <a:blip r:embed="rId3"/>
          <a:stretch>
            <a:fillRect/>
          </a:stretch>
        </p:blipFill>
        <p:spPr>
          <a:xfrm>
            <a:off x="651173" y="1734114"/>
            <a:ext cx="2875799" cy="4021141"/>
          </a:xfrm>
          <a:prstGeom prst="rect">
            <a:avLst/>
          </a:prstGeom>
        </p:spPr>
      </p:pic>
    </p:spTree>
    <p:extLst>
      <p:ext uri="{BB962C8B-B14F-4D97-AF65-F5344CB8AC3E}">
        <p14:creationId xmlns:p14="http://schemas.microsoft.com/office/powerpoint/2010/main" val="2789548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Progression of Ideas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8017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6419" y="2396914"/>
            <a:ext cx="8353251" cy="1231118"/>
          </a:xfrm>
        </p:spPr>
        <p:txBody>
          <a:bodyPr>
            <a:normAutofit fontScale="90000"/>
          </a:bodyPr>
          <a:lstStyle/>
          <a:p>
            <a:pPr algn="ctr"/>
            <a:r>
              <a:rPr lang="en-US" altLang="zh-CN" sz="4050" b="1" dirty="0"/>
              <a:t>Internet</a:t>
            </a:r>
            <a:r>
              <a:rPr lang="zh-CN" altLang="en-US" sz="4050" b="1" dirty="0"/>
              <a:t> </a:t>
            </a:r>
            <a:r>
              <a:rPr lang="en-US" altLang="zh-CN" sz="4050" b="1" dirty="0"/>
              <a:t>of</a:t>
            </a:r>
            <a:r>
              <a:rPr lang="zh-CN" altLang="en-US" sz="4050" b="1" dirty="0"/>
              <a:t>  </a:t>
            </a:r>
            <a:r>
              <a:rPr lang="en-US" altLang="zh-CN" sz="4050" b="1" dirty="0"/>
              <a:t>Things System in Gun Control </a:t>
            </a:r>
            <a:endParaRPr kumimoji="1" lang="zh-CN" altLang="en-US" sz="4050" b="1" dirty="0"/>
          </a:p>
        </p:txBody>
      </p:sp>
      <p:sp>
        <p:nvSpPr>
          <p:cNvPr id="3" name="副标题 2"/>
          <p:cNvSpPr>
            <a:spLocks noGrp="1"/>
          </p:cNvSpPr>
          <p:nvPr>
            <p:ph type="subTitle" idx="1"/>
          </p:nvPr>
        </p:nvSpPr>
        <p:spPr/>
        <p:txBody>
          <a:bodyPr>
            <a:normAutofit/>
          </a:bodyPr>
          <a:lstStyle/>
          <a:p>
            <a:r>
              <a:rPr kumimoji="1" lang="en-US" altLang="zh-CN" dirty="0" smtClean="0"/>
              <a:t>--</a:t>
            </a:r>
            <a:r>
              <a:rPr kumimoji="1" lang="zh-CN" altLang="en-US" dirty="0" smtClean="0"/>
              <a:t> </a:t>
            </a:r>
            <a:r>
              <a:rPr lang="en-US" altLang="zh-CN" dirty="0" smtClean="0"/>
              <a:t>Blue </a:t>
            </a:r>
            <a:r>
              <a:rPr lang="en-US" altLang="zh-CN" dirty="0"/>
              <a:t>Sky </a:t>
            </a:r>
            <a:r>
              <a:rPr lang="en-US" altLang="zh-CN" dirty="0" smtClean="0"/>
              <a:t>Research</a:t>
            </a:r>
            <a:r>
              <a:rPr lang="zh-CN" altLang="zh-CN" dirty="0" smtClean="0"/>
              <a:t> </a:t>
            </a:r>
            <a:endParaRPr kumimoji="1" lang="zh-CN" altLang="en-US" dirty="0"/>
          </a:p>
        </p:txBody>
      </p:sp>
      <p:sp>
        <p:nvSpPr>
          <p:cNvPr id="4" name="副标题 2"/>
          <p:cNvSpPr txBox="1">
            <a:spLocks/>
          </p:cNvSpPr>
          <p:nvPr/>
        </p:nvSpPr>
        <p:spPr>
          <a:xfrm>
            <a:off x="3610121" y="5049064"/>
            <a:ext cx="1476228" cy="565519"/>
          </a:xfrm>
          <a:prstGeom prst="rect">
            <a:avLst/>
          </a:prstGeom>
        </p:spPr>
        <p:txBody>
          <a:bodyPr vert="horz" lIns="68580" tIns="34290" rIns="68580" bIns="3429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ts val="945"/>
              </a:lnSpc>
            </a:pPr>
            <a:endParaRPr kumimoji="1" lang="zh-CN" altLang="en-US" sz="1350" dirty="0"/>
          </a:p>
        </p:txBody>
      </p:sp>
    </p:spTree>
    <p:extLst>
      <p:ext uri="{BB962C8B-B14F-4D97-AF65-F5344CB8AC3E}">
        <p14:creationId xmlns:p14="http://schemas.microsoft.com/office/powerpoint/2010/main" val="1815884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Shooting</a:t>
            </a:r>
            <a:r>
              <a:rPr kumimoji="1" lang="zh-CN" altLang="en-US" dirty="0" smtClean="0"/>
              <a:t> </a:t>
            </a:r>
            <a:r>
              <a:rPr kumimoji="1" lang="en-US" altLang="zh-CN" dirty="0" smtClean="0"/>
              <a:t>in</a:t>
            </a:r>
            <a:r>
              <a:rPr kumimoji="1" lang="zh-CN" altLang="en-US" dirty="0" smtClean="0"/>
              <a:t> </a:t>
            </a:r>
            <a:r>
              <a:rPr kumimoji="1" lang="en-US" altLang="zh-CN" dirty="0" smtClean="0"/>
              <a:t>San</a:t>
            </a:r>
            <a:r>
              <a:rPr kumimoji="1" lang="zh-CN" altLang="en-US" dirty="0" smtClean="0"/>
              <a:t> </a:t>
            </a:r>
            <a:r>
              <a:rPr kumimoji="1" lang="en-US" altLang="zh-CN" dirty="0" smtClean="0"/>
              <a:t>Bernardino</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At about 11 a.m. on</a:t>
            </a:r>
            <a:r>
              <a:rPr lang="zh-CN" altLang="en-US" sz="2400" dirty="0"/>
              <a:t> </a:t>
            </a:r>
            <a:r>
              <a:rPr lang="en-US" altLang="zh-CN" sz="2400" dirty="0"/>
              <a:t>Dec.</a:t>
            </a:r>
            <a:r>
              <a:rPr lang="zh-CN" altLang="en-US" sz="2400" dirty="0"/>
              <a:t> </a:t>
            </a:r>
            <a:r>
              <a:rPr lang="en-US" altLang="zh-CN" sz="2400" dirty="0"/>
              <a:t>2rd,</a:t>
            </a:r>
            <a:r>
              <a:rPr lang="zh-CN" altLang="en-US" sz="2400" dirty="0"/>
              <a:t> </a:t>
            </a:r>
            <a:r>
              <a:rPr lang="en-US" altLang="zh-CN" sz="2400" dirty="0"/>
              <a:t>2015</a:t>
            </a:r>
            <a:r>
              <a:rPr lang="zh-CN" altLang="en-US" sz="2400" dirty="0"/>
              <a:t> </a:t>
            </a:r>
          </a:p>
          <a:p>
            <a:r>
              <a:rPr lang="en-US" altLang="zh-CN" sz="2400" dirty="0"/>
              <a:t>Inland Regional Center,</a:t>
            </a:r>
            <a:r>
              <a:rPr lang="zh-CN" altLang="en-US" sz="2400" dirty="0"/>
              <a:t> </a:t>
            </a:r>
            <a:r>
              <a:rPr lang="en-US" altLang="zh-CN" sz="2400" dirty="0"/>
              <a:t>San Bernardino, CA</a:t>
            </a:r>
            <a:endParaRPr lang="zh-CN" altLang="en-US" sz="2400" dirty="0"/>
          </a:p>
          <a:p>
            <a:r>
              <a:rPr kumimoji="1" lang="en-US" altLang="zh-CN" sz="2400" dirty="0"/>
              <a:t>14</a:t>
            </a:r>
            <a:r>
              <a:rPr kumimoji="1" lang="zh-CN" altLang="en-US" sz="2400" dirty="0"/>
              <a:t> </a:t>
            </a:r>
            <a:r>
              <a:rPr kumimoji="1" lang="en-US" altLang="zh-CN" sz="2400" dirty="0"/>
              <a:t>people</a:t>
            </a:r>
            <a:r>
              <a:rPr kumimoji="1" lang="zh-CN" altLang="en-US" sz="2400" dirty="0"/>
              <a:t> </a:t>
            </a:r>
            <a:r>
              <a:rPr kumimoji="1" lang="en-US" altLang="zh-CN" sz="2400" dirty="0"/>
              <a:t>dead</a:t>
            </a:r>
            <a:endParaRPr kumimoji="1" lang="zh-CN" altLang="en-US" sz="2400" dirty="0"/>
          </a:p>
        </p:txBody>
      </p:sp>
    </p:spTree>
    <p:extLst>
      <p:ext uri="{BB962C8B-B14F-4D97-AF65-F5344CB8AC3E}">
        <p14:creationId xmlns:p14="http://schemas.microsoft.com/office/powerpoint/2010/main" val="4199842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Shooting</a:t>
            </a:r>
            <a:r>
              <a:rPr kumimoji="1" lang="zh-CN" altLang="en-US" dirty="0" smtClean="0"/>
              <a:t> </a:t>
            </a:r>
            <a:r>
              <a:rPr kumimoji="1" lang="en-US" altLang="zh-CN" dirty="0" smtClean="0"/>
              <a:t>Issue</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1</a:t>
            </a:r>
            <a:r>
              <a:rPr lang="zh-CN" altLang="en-US" sz="2400" dirty="0"/>
              <a:t> </a:t>
            </a:r>
            <a:r>
              <a:rPr lang="en-US" altLang="zh-CN" sz="2400" dirty="0"/>
              <a:t>people killed /</a:t>
            </a:r>
            <a:r>
              <a:rPr lang="zh-CN" altLang="en-US" sz="2400" dirty="0"/>
              <a:t> </a:t>
            </a:r>
            <a:r>
              <a:rPr lang="en-US" altLang="zh-CN" sz="2400" dirty="0"/>
              <a:t>2.9 days</a:t>
            </a:r>
            <a:r>
              <a:rPr lang="zh-CN" altLang="en-US" sz="2400" dirty="0"/>
              <a:t> </a:t>
            </a:r>
          </a:p>
          <a:p>
            <a:r>
              <a:rPr kumimoji="1" lang="en-US" altLang="zh-CN" sz="2400" dirty="0"/>
              <a:t>Influence:</a:t>
            </a:r>
            <a:endParaRPr kumimoji="1" lang="zh-CN" altLang="en-US" sz="2400" dirty="0"/>
          </a:p>
          <a:p>
            <a:pPr lvl="1"/>
            <a:r>
              <a:rPr lang="en-US" altLang="zh-CN" sz="2100" dirty="0"/>
              <a:t>For a family, loss of dear relatives</a:t>
            </a:r>
            <a:endParaRPr lang="zh-CN" altLang="en-US" sz="2100" dirty="0"/>
          </a:p>
          <a:p>
            <a:pPr lvl="1"/>
            <a:r>
              <a:rPr lang="en-US" altLang="zh-CN" sz="2100" dirty="0"/>
              <a:t>For society, an terrifying atmosphere</a:t>
            </a:r>
            <a:endParaRPr kumimoji="1" lang="zh-CN" altLang="en-US" sz="2100" dirty="0"/>
          </a:p>
        </p:txBody>
      </p:sp>
    </p:spTree>
    <p:extLst>
      <p:ext uri="{BB962C8B-B14F-4D97-AF65-F5344CB8AC3E}">
        <p14:creationId xmlns:p14="http://schemas.microsoft.com/office/powerpoint/2010/main" val="41901844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Implement</a:t>
            </a:r>
            <a:r>
              <a:rPr kumimoji="1" lang="zh-CN" altLang="en-US" dirty="0" smtClean="0"/>
              <a:t> </a:t>
            </a:r>
            <a:r>
              <a:rPr kumimoji="1" lang="en-US" altLang="zh-CN" dirty="0" smtClean="0"/>
              <a:t>of</a:t>
            </a:r>
            <a:r>
              <a:rPr kumimoji="1" lang="zh-CN" altLang="en-US" dirty="0" smtClean="0"/>
              <a:t> </a:t>
            </a:r>
            <a:r>
              <a:rPr kumimoji="1" lang="en-US" altLang="zh-CN" dirty="0" err="1" smtClean="0"/>
              <a:t>IoT</a:t>
            </a:r>
            <a:endParaRPr kumimoji="1" lang="zh-CN" altLang="en-US" dirty="0"/>
          </a:p>
        </p:txBody>
      </p:sp>
      <p:sp>
        <p:nvSpPr>
          <p:cNvPr id="3" name="内容占位符 2"/>
          <p:cNvSpPr>
            <a:spLocks noGrp="1"/>
          </p:cNvSpPr>
          <p:nvPr>
            <p:ph idx="1"/>
          </p:nvPr>
        </p:nvSpPr>
        <p:spPr/>
        <p:txBody>
          <a:bodyPr>
            <a:normAutofit/>
          </a:bodyPr>
          <a:lstStyle/>
          <a:p>
            <a:pPr lvl="0"/>
            <a:r>
              <a:rPr lang="en-US" altLang="zh-CN" sz="2400" dirty="0"/>
              <a:t>Offer </a:t>
            </a:r>
            <a:r>
              <a:rPr lang="en-US" altLang="zh-CN" sz="2400" dirty="0" err="1"/>
              <a:t>IoT</a:t>
            </a:r>
            <a:r>
              <a:rPr lang="en-US" altLang="zh-CN" sz="2400" dirty="0"/>
              <a:t> System to Weapon Shops</a:t>
            </a:r>
            <a:endParaRPr lang="zh-CN" altLang="zh-CN" sz="2400" dirty="0"/>
          </a:p>
          <a:p>
            <a:r>
              <a:rPr lang="en-US" altLang="zh-CN" sz="2400" dirty="0"/>
              <a:t>Register the Bullets and Guns</a:t>
            </a:r>
            <a:endParaRPr lang="zh-CN" altLang="en-US" sz="2400" dirty="0"/>
          </a:p>
          <a:p>
            <a:pPr lvl="0"/>
            <a:r>
              <a:rPr lang="en-US" altLang="zh-CN" sz="2400" dirty="0"/>
              <a:t>Forbid Weapon Purchase from Illegal Source </a:t>
            </a:r>
            <a:endParaRPr lang="zh-CN" altLang="en-US" sz="2400" dirty="0"/>
          </a:p>
          <a:p>
            <a:r>
              <a:rPr lang="en-US" altLang="zh-CN" sz="2400" dirty="0"/>
              <a:t>Alert Police when Weapon in Public   </a:t>
            </a:r>
            <a:endParaRPr lang="zh-CN" altLang="zh-CN" sz="2400" dirty="0"/>
          </a:p>
          <a:p>
            <a:r>
              <a:rPr lang="en-US" altLang="zh-CN" sz="2400" dirty="0"/>
              <a:t>Privacy Protect</a:t>
            </a:r>
            <a:endParaRPr lang="zh-CN" altLang="zh-CN" sz="2400" dirty="0"/>
          </a:p>
          <a:p>
            <a:pPr marL="0" indent="0">
              <a:buNone/>
            </a:pPr>
            <a:r>
              <a:rPr lang="en-US" altLang="zh-CN" sz="2400" dirty="0"/>
              <a:t> </a:t>
            </a:r>
            <a:endParaRPr lang="zh-CN" altLang="zh-CN" sz="2400" dirty="0"/>
          </a:p>
          <a:p>
            <a:endParaRPr kumimoji="1" lang="zh-CN" altLang="en-US" sz="2400" dirty="0"/>
          </a:p>
        </p:txBody>
      </p:sp>
    </p:spTree>
    <p:extLst>
      <p:ext uri="{BB962C8B-B14F-4D97-AF65-F5344CB8AC3E}">
        <p14:creationId xmlns:p14="http://schemas.microsoft.com/office/powerpoint/2010/main" val="42221055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Rebut</a:t>
            </a:r>
            <a:r>
              <a:rPr kumimoji="1" lang="zh-CN" altLang="en-US" dirty="0" smtClean="0"/>
              <a:t> </a:t>
            </a:r>
            <a:r>
              <a:rPr kumimoji="1" lang="en-US" altLang="zh-CN" dirty="0" smtClean="0"/>
              <a:t>Doubts</a:t>
            </a:r>
            <a:r>
              <a:rPr kumimoji="1" lang="zh-CN" altLang="en-US" dirty="0" smtClean="0"/>
              <a:t> </a:t>
            </a:r>
            <a:endParaRPr kumimoji="1" lang="zh-CN" altLang="en-US" dirty="0"/>
          </a:p>
        </p:txBody>
      </p:sp>
      <p:sp>
        <p:nvSpPr>
          <p:cNvPr id="3" name="内容占位符 2"/>
          <p:cNvSpPr>
            <a:spLocks noGrp="1"/>
          </p:cNvSpPr>
          <p:nvPr>
            <p:ph idx="1"/>
          </p:nvPr>
        </p:nvSpPr>
        <p:spPr/>
        <p:txBody>
          <a:bodyPr>
            <a:normAutofit/>
          </a:bodyPr>
          <a:lstStyle/>
          <a:p>
            <a:pPr lvl="0" fontAlgn="base"/>
            <a:r>
              <a:rPr lang="en-US" altLang="zh-CN" sz="2400" dirty="0"/>
              <a:t>Weapon is special -&gt;</a:t>
            </a:r>
            <a:r>
              <a:rPr lang="zh-CN" altLang="en-US" sz="2400" dirty="0"/>
              <a:t> </a:t>
            </a:r>
            <a:r>
              <a:rPr lang="en-US" altLang="zh-CN" sz="2400" dirty="0"/>
              <a:t>Managed specially</a:t>
            </a:r>
            <a:endParaRPr lang="zh-CN" altLang="en-US" sz="2400" dirty="0"/>
          </a:p>
          <a:p>
            <a:pPr lvl="0" fontAlgn="base"/>
            <a:r>
              <a:rPr lang="en-US" altLang="zh-CN" sz="2400" dirty="0"/>
              <a:t>Responsibility </a:t>
            </a:r>
            <a:endParaRPr lang="zh-CN" altLang="zh-CN" sz="2400" dirty="0"/>
          </a:p>
          <a:p>
            <a:pPr lvl="0" fontAlgn="base"/>
            <a:r>
              <a:rPr lang="en-US" altLang="zh-CN" sz="2400" dirty="0"/>
              <a:t>Encryption and Strict Permission -&gt; Protect the privacy</a:t>
            </a:r>
            <a:endParaRPr kumimoji="1" lang="zh-CN" altLang="en-US" sz="2400" dirty="0"/>
          </a:p>
        </p:txBody>
      </p:sp>
    </p:spTree>
    <p:extLst>
      <p:ext uri="{BB962C8B-B14F-4D97-AF65-F5344CB8AC3E}">
        <p14:creationId xmlns:p14="http://schemas.microsoft.com/office/powerpoint/2010/main" val="2283926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Effects</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Manage the weapons</a:t>
            </a:r>
            <a:endParaRPr lang="zh-CN" altLang="en-US" sz="2400" dirty="0"/>
          </a:p>
          <a:p>
            <a:r>
              <a:rPr lang="en-US" altLang="zh-CN" sz="2400" dirty="0"/>
              <a:t>Prevent shooting in advance</a:t>
            </a:r>
            <a:endParaRPr lang="zh-CN" altLang="en-US" sz="2400" dirty="0"/>
          </a:p>
          <a:p>
            <a:r>
              <a:rPr lang="en-US" altLang="zh-CN" sz="2400" dirty="0"/>
              <a:t>Track criminal after shooting</a:t>
            </a:r>
            <a:endParaRPr lang="zh-CN" altLang="en-US" sz="2400" dirty="0"/>
          </a:p>
          <a:p>
            <a:r>
              <a:rPr lang="en-US" altLang="zh-CN" sz="2400" dirty="0"/>
              <a:t>Less</a:t>
            </a:r>
            <a:r>
              <a:rPr lang="zh-CN" altLang="en-US" sz="2400" dirty="0"/>
              <a:t> </a:t>
            </a:r>
            <a:r>
              <a:rPr lang="en-US" altLang="zh-CN" sz="2400" dirty="0"/>
              <a:t>frequent of shooting and abuse of</a:t>
            </a:r>
            <a:r>
              <a:rPr lang="zh-CN" altLang="en-US" sz="2400" dirty="0"/>
              <a:t> </a:t>
            </a:r>
            <a:r>
              <a:rPr lang="en-US" altLang="zh-CN" sz="2400" dirty="0"/>
              <a:t>guns</a:t>
            </a:r>
            <a:endParaRPr kumimoji="1" lang="zh-CN" altLang="en-US" sz="2400" dirty="0"/>
          </a:p>
        </p:txBody>
      </p:sp>
    </p:spTree>
    <p:extLst>
      <p:ext uri="{BB962C8B-B14F-4D97-AF65-F5344CB8AC3E}">
        <p14:creationId xmlns:p14="http://schemas.microsoft.com/office/powerpoint/2010/main" val="38395480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Progression of Ideas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2539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2400" dirty="0" smtClean="0">
                <a:solidFill>
                  <a:schemeClr val="tx2"/>
                </a:solidFill>
              </a:rPr>
              <a:t>Writing Assignment 3</a:t>
            </a:r>
          </a:p>
        </p:txBody>
      </p:sp>
      <p:sp>
        <p:nvSpPr>
          <p:cNvPr id="16387" name="Content Placeholder 2"/>
          <p:cNvSpPr>
            <a:spLocks noGrp="1"/>
          </p:cNvSpPr>
          <p:nvPr>
            <p:ph idx="1"/>
          </p:nvPr>
        </p:nvSpPr>
        <p:spPr>
          <a:xfrm>
            <a:off x="1752600" y="990600"/>
            <a:ext cx="6535738" cy="4876800"/>
          </a:xfrm>
        </p:spPr>
        <p:txBody>
          <a:bodyPr/>
          <a:lstStyle/>
          <a:p>
            <a:pPr marL="0" indent="0">
              <a:buNone/>
            </a:pPr>
            <a:endParaRPr lang="en-US" sz="1800" dirty="0" smtClean="0">
              <a:solidFill>
                <a:schemeClr val="tx2"/>
              </a:solidFill>
            </a:endParaRPr>
          </a:p>
        </p:txBody>
      </p:sp>
    </p:spTree>
    <p:extLst>
      <p:ext uri="{BB962C8B-B14F-4D97-AF65-F5344CB8AC3E}">
        <p14:creationId xmlns:p14="http://schemas.microsoft.com/office/powerpoint/2010/main" val="3304185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FACEBOOK solving OBESITY issue.</a:t>
            </a:r>
            <a:endParaRPr lang="en-US" dirty="0"/>
          </a:p>
        </p:txBody>
      </p:sp>
      <p:sp>
        <p:nvSpPr>
          <p:cNvPr id="3" name="Subtitle 2"/>
          <p:cNvSpPr>
            <a:spLocks noGrp="1"/>
          </p:cNvSpPr>
          <p:nvPr>
            <p:ph type="subTitle" idx="1"/>
          </p:nvPr>
        </p:nvSpPr>
        <p:spPr>
          <a:xfrm rot="10800000" flipV="1">
            <a:off x="6158484" y="5623560"/>
            <a:ext cx="2469975" cy="377190"/>
          </a:xfrm>
        </p:spPr>
        <p:txBody>
          <a:bodyPr/>
          <a:lstStyle/>
          <a:p>
            <a:r>
              <a:rPr lang="en-US" dirty="0" smtClean="0"/>
              <a:t>By </a:t>
            </a:r>
            <a:r>
              <a:rPr lang="en-US" dirty="0" err="1" smtClean="0"/>
              <a:t>Xxxxx</a:t>
            </a:r>
            <a:r>
              <a:rPr lang="en-US" dirty="0" smtClean="0"/>
              <a:t>.</a:t>
            </a:r>
            <a:endParaRPr lang="en-US" dirty="0"/>
          </a:p>
        </p:txBody>
      </p:sp>
      <p:sp>
        <p:nvSpPr>
          <p:cNvPr id="4" name="Slide Number Placeholder 3"/>
          <p:cNvSpPr>
            <a:spLocks noGrp="1"/>
          </p:cNvSpPr>
          <p:nvPr>
            <p:ph type="sldNum" sz="quarter" idx="12"/>
          </p:nvPr>
        </p:nvSpPr>
        <p:spPr>
          <a:xfrm>
            <a:off x="6629400" y="6492875"/>
            <a:ext cx="2133600" cy="365125"/>
          </a:xfrm>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2531576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Intensity of an OBESITY ISSUE.</a:t>
            </a:r>
          </a:p>
        </p:txBody>
      </p:sp>
      <p:sp>
        <p:nvSpPr>
          <p:cNvPr id="3" name="Content Placeholder 2"/>
          <p:cNvSpPr>
            <a:spLocks noGrp="1"/>
          </p:cNvSpPr>
          <p:nvPr>
            <p:ph idx="1"/>
          </p:nvPr>
        </p:nvSpPr>
        <p:spPr/>
        <p:txBody>
          <a:bodyPr/>
          <a:lstStyle/>
          <a:p>
            <a:r>
              <a:rPr lang="en-US" sz="1500" dirty="0"/>
              <a:t>As per WHO (World Health Organization) More than 1.9 Billion adults are found overweight in year 2014. Out of these, 600million were obese.</a:t>
            </a:r>
          </a:p>
          <a:p>
            <a:r>
              <a:rPr lang="en-US" sz="1500" dirty="0"/>
              <a:t>The rate of increase in issue is found to be 30% more in developing countries as compare to developed countries.</a:t>
            </a:r>
          </a:p>
          <a:p>
            <a:endParaRPr lang="en-US" sz="1500" dirty="0"/>
          </a:p>
          <a:p>
            <a:r>
              <a:rPr lang="en-US" sz="1500" b="1" dirty="0"/>
              <a:t>Common health consequence of obesity:</a:t>
            </a:r>
          </a:p>
          <a:p>
            <a:pPr lvl="1"/>
            <a:r>
              <a:rPr lang="en-US" sz="1500" dirty="0" err="1"/>
              <a:t>i</a:t>
            </a:r>
            <a:r>
              <a:rPr lang="en-US" sz="1500" dirty="0"/>
              <a:t>) Leads to heart attacks, one of the leading reasons of the deaths in 2012.</a:t>
            </a:r>
          </a:p>
          <a:p>
            <a:pPr lvl="1"/>
            <a:r>
              <a:rPr lang="en-US" sz="1500" dirty="0"/>
              <a:t>ii) Diabetes etc.</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838149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Causes and analysis of an issue…</a:t>
            </a:r>
          </a:p>
        </p:txBody>
      </p:sp>
      <p:sp>
        <p:nvSpPr>
          <p:cNvPr id="3" name="Content Placeholder 2"/>
          <p:cNvSpPr>
            <a:spLocks noGrp="1"/>
          </p:cNvSpPr>
          <p:nvPr>
            <p:ph idx="1"/>
          </p:nvPr>
        </p:nvSpPr>
        <p:spPr/>
        <p:txBody>
          <a:bodyPr>
            <a:normAutofit/>
          </a:bodyPr>
          <a:lstStyle/>
          <a:p>
            <a:r>
              <a:rPr lang="en-US" sz="1500" dirty="0"/>
              <a:t>An excessive intake of fat-dense food.</a:t>
            </a:r>
          </a:p>
          <a:p>
            <a:r>
              <a:rPr lang="en-US" sz="1500" dirty="0"/>
              <a:t>Significant decrease in physical activity.</a:t>
            </a:r>
          </a:p>
          <a:p>
            <a:r>
              <a:rPr lang="en-US" sz="1500" dirty="0"/>
              <a:t>Medication.</a:t>
            </a:r>
          </a:p>
          <a:p>
            <a:r>
              <a:rPr lang="en-US" sz="1500" dirty="0"/>
              <a:t>Psychological factors.</a:t>
            </a:r>
          </a:p>
          <a:p>
            <a:r>
              <a:rPr lang="en-US" sz="1500" dirty="0" err="1"/>
              <a:t>etc</a:t>
            </a:r>
            <a:r>
              <a:rPr lang="en-US" sz="1500" dirty="0"/>
              <a:t>….</a:t>
            </a:r>
          </a:p>
          <a:p>
            <a:endParaRPr lang="en-US" dirty="0" smtClean="0"/>
          </a:p>
          <a:p>
            <a:pPr marL="0" indent="0">
              <a:buNone/>
            </a:pPr>
            <a:endParaRPr lang="en-US" b="1" dirty="0" smtClean="0"/>
          </a:p>
          <a:p>
            <a:pPr marL="0" indent="0">
              <a:buNone/>
            </a:pPr>
            <a:r>
              <a:rPr lang="en-US" sz="1800" b="1" dirty="0"/>
              <a:t>The bright side is obesity is PREVENTIBLE And potentially FACEBOOK can do a lot to make this PREVENTION happen.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512941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Proposed Solution…</a:t>
            </a:r>
          </a:p>
        </p:txBody>
      </p:sp>
      <p:sp>
        <p:nvSpPr>
          <p:cNvPr id="3" name="Content Placeholder 2"/>
          <p:cNvSpPr>
            <a:spLocks noGrp="1"/>
          </p:cNvSpPr>
          <p:nvPr>
            <p:ph idx="1"/>
          </p:nvPr>
        </p:nvSpPr>
        <p:spPr/>
        <p:txBody>
          <a:bodyPr>
            <a:normAutofit/>
          </a:bodyPr>
          <a:lstStyle/>
          <a:p>
            <a:pPr marL="0" indent="0">
              <a:buNone/>
            </a:pPr>
            <a:r>
              <a:rPr lang="en-US" sz="1800" dirty="0"/>
              <a:t>I propose following comprehensive 3step accumulative plan:</a:t>
            </a:r>
          </a:p>
          <a:p>
            <a:endParaRPr lang="en-US" sz="1800" dirty="0"/>
          </a:p>
          <a:p>
            <a:r>
              <a:rPr lang="en-US" sz="1800" b="1" dirty="0"/>
              <a:t>Step1: </a:t>
            </a:r>
          </a:p>
          <a:p>
            <a:pPr marL="0" indent="0">
              <a:buNone/>
            </a:pPr>
            <a:r>
              <a:rPr lang="en-US" sz="1800" dirty="0"/>
              <a:t>	Start the “awareness program” regarding obesity issue.</a:t>
            </a:r>
          </a:p>
          <a:p>
            <a:r>
              <a:rPr lang="en-US" sz="1800" b="1" dirty="0"/>
              <a:t>Step2:</a:t>
            </a:r>
          </a:p>
          <a:p>
            <a:pPr marL="342900" lvl="1" indent="0">
              <a:buNone/>
            </a:pPr>
            <a:r>
              <a:rPr lang="en-US" sz="1650" dirty="0"/>
              <a:t>Provide a “Daily Schedule Tracking system” to each user</a:t>
            </a:r>
          </a:p>
          <a:p>
            <a:r>
              <a:rPr lang="en-US" sz="1800" b="1" dirty="0"/>
              <a:t>Step3:</a:t>
            </a:r>
          </a:p>
          <a:p>
            <a:pPr marL="342900" lvl="1" indent="0">
              <a:buNone/>
            </a:pPr>
            <a:r>
              <a:rPr lang="en-US" sz="1650" dirty="0"/>
              <a:t>Do continuous statistical analysis.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9448795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000" b="1" dirty="0"/>
              <a:t>FACEBOOK in collaboration with WHO(World Health Organization), this campaign will definitely put a step forward positively in a war against obesity. </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452159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Amount of Text</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718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“Blue Sky” </a:t>
            </a:r>
            <a:r>
              <a:rPr lang="en-US" altLang="zh-CN" dirty="0" smtClean="0"/>
              <a:t>proposal</a:t>
            </a:r>
            <a:br>
              <a:rPr lang="en-US" altLang="zh-CN" dirty="0" smtClean="0"/>
            </a:br>
            <a:r>
              <a:rPr lang="en-US" altLang="zh-CN" sz="1800" dirty="0"/>
              <a:t> </a:t>
            </a:r>
            <a:r>
              <a:rPr lang="en-US" altLang="zh-CN" sz="1800" dirty="0" smtClean="0"/>
              <a:t>                                               </a:t>
            </a:r>
            <a:br>
              <a:rPr lang="en-US" altLang="zh-CN" sz="1800" dirty="0" smtClean="0"/>
            </a:br>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0375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Air pollution:</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152331945"/>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226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issue:</a:t>
            </a:r>
            <a:r>
              <a:rPr lang="zh-CN" altLang="zh-CN" dirty="0" smtClean="0"/>
              <a:t> </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Owing to the fact that with the development of our society we have to solve more and more problem about the environment, because of our human-being make great damage on the environment, which is not only bad for our human health, but also very bad for the ecosystem, so I have a “Blue Sky” thinking which is we can pure the water and sky in a most efficient way also there are some efficient way for us to detect factory’s discharge of poisonous gas into sky</a:t>
            </a:r>
            <a:endParaRPr lang="zh-CN" altLang="zh-CN" dirty="0" smtClean="0"/>
          </a:p>
          <a:p>
            <a:endParaRPr kumimoji="1" lang="zh-CN" altLang="en-US" dirty="0"/>
          </a:p>
        </p:txBody>
      </p:sp>
    </p:spTree>
    <p:extLst>
      <p:ext uri="{BB962C8B-B14F-4D97-AF65-F5344CB8AC3E}">
        <p14:creationId xmlns:p14="http://schemas.microsoft.com/office/powerpoint/2010/main" val="3905035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international </a:t>
            </a:r>
            <a:r>
              <a:rPr lang="en-US" altLang="zh-CN" dirty="0"/>
              <a:t>impact.</a:t>
            </a:r>
            <a:r>
              <a:rPr lang="zh-CN" altLang="zh-CN" dirty="0"/>
              <a:t> </a:t>
            </a:r>
            <a:endParaRPr kumimoji="1" lang="zh-CN" altLang="en-US" dirty="0"/>
          </a:p>
        </p:txBody>
      </p:sp>
      <p:sp>
        <p:nvSpPr>
          <p:cNvPr id="3" name="内容占位符 2"/>
          <p:cNvSpPr>
            <a:spLocks noGrp="1"/>
          </p:cNvSpPr>
          <p:nvPr>
            <p:ph idx="1"/>
          </p:nvPr>
        </p:nvSpPr>
        <p:spPr/>
        <p:txBody>
          <a:bodyPr/>
          <a:lstStyle/>
          <a:p>
            <a:r>
              <a:rPr lang="en-US" altLang="zh-CN" dirty="0"/>
              <a:t>I</a:t>
            </a:r>
            <a:r>
              <a:rPr lang="en-US" altLang="zh-CN" dirty="0" smtClean="0"/>
              <a:t>f </a:t>
            </a:r>
            <a:r>
              <a:rPr lang="en-US" altLang="zh-CN" dirty="0"/>
              <a:t>we can deal with it, we can have a good way to prohibit those factory which our government prohibit them to not to discharge poisonous gas but they still discharge. So I think this proposal can have great social impact.</a:t>
            </a:r>
            <a:endParaRPr lang="zh-CN" altLang="zh-CN" dirty="0"/>
          </a:p>
          <a:p>
            <a:endParaRPr kumimoji="1" lang="zh-CN" altLang="en-US" dirty="0"/>
          </a:p>
        </p:txBody>
      </p:sp>
    </p:spTree>
    <p:extLst>
      <p:ext uri="{BB962C8B-B14F-4D97-AF65-F5344CB8AC3E}">
        <p14:creationId xmlns:p14="http://schemas.microsoft.com/office/powerpoint/2010/main" val="2905408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2400" dirty="0" smtClean="0">
                <a:solidFill>
                  <a:schemeClr val="tx2"/>
                </a:solidFill>
              </a:rPr>
              <a:t>Writing Assignment 3</a:t>
            </a:r>
          </a:p>
        </p:txBody>
      </p:sp>
      <p:sp>
        <p:nvSpPr>
          <p:cNvPr id="16387" name="Content Placeholder 2"/>
          <p:cNvSpPr>
            <a:spLocks noGrp="1"/>
          </p:cNvSpPr>
          <p:nvPr>
            <p:ph idx="1"/>
          </p:nvPr>
        </p:nvSpPr>
        <p:spPr>
          <a:xfrm>
            <a:off x="1752600" y="990600"/>
            <a:ext cx="6535738" cy="4876800"/>
          </a:xfrm>
        </p:spPr>
        <p:txBody>
          <a:bodyPr/>
          <a:lstStyle/>
          <a:p>
            <a:pPr marL="0" indent="0">
              <a:buNone/>
            </a:pPr>
            <a:r>
              <a:rPr lang="en-US" sz="1800" dirty="0">
                <a:solidFill>
                  <a:schemeClr val="tx2"/>
                </a:solidFill>
              </a:rPr>
              <a:t>SITUATION</a:t>
            </a:r>
          </a:p>
          <a:p>
            <a:pPr marL="0" indent="0">
              <a:buNone/>
            </a:pPr>
            <a:r>
              <a:rPr lang="en-US" sz="1800" dirty="0">
                <a:solidFill>
                  <a:schemeClr val="tx2"/>
                </a:solidFill>
              </a:rPr>
              <a:t> </a:t>
            </a:r>
          </a:p>
          <a:p>
            <a:pPr marL="0" indent="0">
              <a:buNone/>
            </a:pPr>
            <a:r>
              <a:rPr lang="en-US" sz="1800" dirty="0">
                <a:solidFill>
                  <a:schemeClr val="tx2"/>
                </a:solidFill>
              </a:rPr>
              <a:t>You’re nearing the end of your internship. </a:t>
            </a:r>
            <a:r>
              <a:rPr lang="en-US" sz="1800" dirty="0" smtClean="0">
                <a:solidFill>
                  <a:schemeClr val="tx2"/>
                </a:solidFill>
              </a:rPr>
              <a:t>Mary Moreno, </a:t>
            </a:r>
            <a:r>
              <a:rPr lang="en-US" sz="1800" dirty="0">
                <a:solidFill>
                  <a:schemeClr val="tx2"/>
                </a:solidFill>
              </a:rPr>
              <a:t>your supervisor, is very impressed with your work and has recommended that you be brought back after you graduate from USC. She thinks you have a bright future.</a:t>
            </a:r>
          </a:p>
          <a:p>
            <a:pPr marL="0" indent="0">
              <a:buNone/>
            </a:pPr>
            <a:r>
              <a:rPr lang="en-US" sz="1800" dirty="0">
                <a:solidFill>
                  <a:schemeClr val="tx2"/>
                </a:solidFill>
              </a:rPr>
              <a:t> </a:t>
            </a:r>
          </a:p>
          <a:p>
            <a:pPr marL="0" indent="0">
              <a:buNone/>
            </a:pPr>
            <a:r>
              <a:rPr lang="en-US" sz="1800" dirty="0">
                <a:solidFill>
                  <a:schemeClr val="tx2"/>
                </a:solidFill>
              </a:rPr>
              <a:t>As your final project as an intern, you have been asked to participate in your company’s “Blue Sky” thinking initiative. This is a chance to suggest directions and applications for your company that are </a:t>
            </a:r>
            <a:r>
              <a:rPr lang="en-US" sz="1800" dirty="0">
                <a:solidFill>
                  <a:schemeClr val="tx1"/>
                </a:solidFill>
              </a:rPr>
              <a:t>out of the mainstream of thinking</a:t>
            </a:r>
            <a:r>
              <a:rPr lang="en-US" sz="1800" dirty="0">
                <a:solidFill>
                  <a:schemeClr val="tx2"/>
                </a:solidFill>
              </a:rPr>
              <a:t>. (In research terminology, “Blue Sky Research” suggests that valuable research can have unforeseen results.) The initiative’s goal is for </a:t>
            </a:r>
            <a:r>
              <a:rPr lang="en-US" sz="1800" dirty="0">
                <a:solidFill>
                  <a:schemeClr val="tx1"/>
                </a:solidFill>
              </a:rPr>
              <a:t>your company to have a positive impact on an issue facing society</a:t>
            </a:r>
            <a:r>
              <a:rPr lang="en-US" sz="1800" dirty="0">
                <a:solidFill>
                  <a:schemeClr val="tx2"/>
                </a:solidFill>
              </a:rPr>
              <a:t>. While you might not completely “solve” a problem, at the very least you can use the company’s strengths to engage that problem.</a:t>
            </a:r>
            <a:endParaRPr lang="en-US" sz="1800" dirty="0" smtClean="0">
              <a:solidFill>
                <a:schemeClr val="tx2"/>
              </a:solidFill>
            </a:endParaRPr>
          </a:p>
        </p:txBody>
      </p:sp>
    </p:spTree>
    <p:extLst>
      <p:ext uri="{BB962C8B-B14F-4D97-AF65-F5344CB8AC3E}">
        <p14:creationId xmlns:p14="http://schemas.microsoft.com/office/powerpoint/2010/main" val="38380785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context</a:t>
            </a:r>
            <a:r>
              <a:rPr lang="zh-CN" altLang="zh-CN" dirty="0"/>
              <a:t> </a:t>
            </a:r>
            <a:r>
              <a:rPr lang="en-US" altLang="zh-CN" dirty="0" smtClean="0"/>
              <a:t>:</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The emergence of great factories and consumption of immense quantities of coal gave rise to unprecedented air pollution and the large volume of industrial chemical discharges added to the growing load of untreated human waste</a:t>
            </a:r>
            <a:r>
              <a:rPr lang="en-US" altLang="zh-CN" dirty="0" smtClean="0"/>
              <a:t>. </a:t>
            </a:r>
            <a:r>
              <a:rPr lang="en-US" altLang="zh-CN" dirty="0"/>
              <a:t>water pollution caused by bad sanitation, and street pollution caused by the 3 million horses who worked in American cities in 1900, generating large quantities of urine and manure. </a:t>
            </a:r>
            <a:endParaRPr kumimoji="1" lang="zh-CN" altLang="en-US" dirty="0"/>
          </a:p>
        </p:txBody>
      </p:sp>
    </p:spTree>
    <p:extLst>
      <p:ext uri="{BB962C8B-B14F-4D97-AF65-F5344CB8AC3E}">
        <p14:creationId xmlns:p14="http://schemas.microsoft.com/office/powerpoint/2010/main" val="898776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Innovation:</a:t>
            </a:r>
            <a:endParaRPr kumimoji="1" lang="zh-CN" altLang="en-US" dirty="0"/>
          </a:p>
        </p:txBody>
      </p:sp>
      <p:sp>
        <p:nvSpPr>
          <p:cNvPr id="3" name="内容占位符 2"/>
          <p:cNvSpPr>
            <a:spLocks noGrp="1"/>
          </p:cNvSpPr>
          <p:nvPr>
            <p:ph idx="1"/>
          </p:nvPr>
        </p:nvSpPr>
        <p:spPr/>
        <p:txBody>
          <a:bodyPr/>
          <a:lstStyle/>
          <a:p>
            <a:r>
              <a:rPr lang="en-US" altLang="zh-CN" dirty="0"/>
              <a:t> machine that include software and hardware which we can use to detect the factory which that discharge poisonous gas, when they discharge we can in the first time detect the place, which factory discharge, we can quickly get the position of the factory, so in this way we can decrease the pollution of the factory to the sky to the lowest </a:t>
            </a:r>
            <a:r>
              <a:rPr lang="en-US" altLang="zh-CN" dirty="0" smtClean="0"/>
              <a:t>level.</a:t>
            </a:r>
            <a:r>
              <a:rPr lang="zh-CN" altLang="zh-CN" dirty="0" smtClean="0"/>
              <a:t> </a:t>
            </a:r>
            <a:endParaRPr kumimoji="1" lang="zh-CN" altLang="en-US" dirty="0"/>
          </a:p>
        </p:txBody>
      </p:sp>
    </p:spTree>
    <p:extLst>
      <p:ext uri="{BB962C8B-B14F-4D97-AF65-F5344CB8AC3E}">
        <p14:creationId xmlns:p14="http://schemas.microsoft.com/office/powerpoint/2010/main" val="30579387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Summary:</a:t>
            </a:r>
            <a:endParaRPr kumimoji="1" lang="zh-CN" altLang="en-US" dirty="0"/>
          </a:p>
        </p:txBody>
      </p:sp>
      <p:sp>
        <p:nvSpPr>
          <p:cNvPr id="3" name="内容占位符 2"/>
          <p:cNvSpPr>
            <a:spLocks noGrp="1"/>
          </p:cNvSpPr>
          <p:nvPr>
            <p:ph idx="1"/>
          </p:nvPr>
        </p:nvSpPr>
        <p:spPr/>
        <p:txBody>
          <a:bodyPr/>
          <a:lstStyle/>
          <a:p>
            <a:r>
              <a:rPr lang="en-US" altLang="zh-CN" dirty="0"/>
              <a:t>If we can have the innovation, I think many company would not dear to discharge the poisonous anymore, which can be not only good to the whole society, but also it is good for the ecosystem. So I think this can help a lot for us to create a better society and more harmonious society.</a:t>
            </a:r>
            <a:endParaRPr lang="zh-CN" altLang="zh-CN" dirty="0"/>
          </a:p>
          <a:p>
            <a:endParaRPr kumimoji="1" lang="zh-CN" altLang="en-US" dirty="0"/>
          </a:p>
        </p:txBody>
      </p:sp>
    </p:spTree>
    <p:extLst>
      <p:ext uri="{BB962C8B-B14F-4D97-AF65-F5344CB8AC3E}">
        <p14:creationId xmlns:p14="http://schemas.microsoft.com/office/powerpoint/2010/main" val="24248543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What is Emphasis?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9001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p:txBody>
          <a:bodyPr/>
          <a:lstStyle/>
          <a:p>
            <a:r>
              <a:rPr lang="en-US" altLang="zh-CN" dirty="0" smtClean="0">
                <a:solidFill>
                  <a:srgbClr val="FFFF99"/>
                </a:solidFill>
              </a:rPr>
              <a:t>Aiding the Dyslexic Children</a:t>
            </a:r>
            <a:endParaRPr lang="zh-CN" altLang="en-US" dirty="0">
              <a:solidFill>
                <a:srgbClr val="FFFF99"/>
              </a:solidFill>
            </a:endParaRPr>
          </a:p>
        </p:txBody>
      </p:sp>
      <p:sp>
        <p:nvSpPr>
          <p:cNvPr id="3" name="副标题 2"/>
          <p:cNvSpPr>
            <a:spLocks noGrp="1"/>
          </p:cNvSpPr>
          <p:nvPr>
            <p:ph type="subTitle" idx="1"/>
          </p:nvPr>
        </p:nvSpPr>
        <p:spPr/>
        <p:txBody>
          <a:bodyPr/>
          <a:lstStyle/>
          <a:p>
            <a:r>
              <a:rPr lang="en-US" altLang="zh-CN" dirty="0" smtClean="0">
                <a:solidFill>
                  <a:srgbClr val="00B0F0"/>
                </a:solidFill>
              </a:rPr>
              <a:t>--A “Blue Sky” Proposal</a:t>
            </a:r>
            <a:endParaRPr lang="zh-CN" altLang="en-US" dirty="0">
              <a:solidFill>
                <a:srgbClr val="00B0F0"/>
              </a:solidFill>
            </a:endParaRPr>
          </a:p>
        </p:txBody>
      </p:sp>
    </p:spTree>
    <p:extLst>
      <p:ext uri="{BB962C8B-B14F-4D97-AF65-F5344CB8AC3E}">
        <p14:creationId xmlns:p14="http://schemas.microsoft.com/office/powerpoint/2010/main" val="3267025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1560" y="548680"/>
            <a:ext cx="4896544" cy="707886"/>
          </a:xfrm>
          <a:prstGeom prst="rect">
            <a:avLst/>
          </a:prstGeom>
          <a:noFill/>
        </p:spPr>
        <p:txBody>
          <a:bodyPr wrap="square" rtlCol="0">
            <a:spAutoFit/>
          </a:bodyPr>
          <a:lstStyle/>
          <a:p>
            <a:r>
              <a:rPr lang="en-US" altLang="zh-CN" sz="4000" dirty="0" smtClean="0">
                <a:solidFill>
                  <a:srgbClr val="FFFF99"/>
                </a:solidFill>
              </a:rPr>
              <a:t>What is </a:t>
            </a:r>
            <a:r>
              <a:rPr lang="en-US" altLang="zh-CN" sz="4000" i="1" u="sng" dirty="0" smtClean="0">
                <a:solidFill>
                  <a:srgbClr val="FFFF99"/>
                </a:solidFill>
              </a:rPr>
              <a:t>dyslexia</a:t>
            </a:r>
            <a:r>
              <a:rPr lang="en-US" altLang="zh-CN" sz="4000" dirty="0" smtClean="0">
                <a:solidFill>
                  <a:srgbClr val="FFFF99"/>
                </a:solidFill>
              </a:rPr>
              <a:t>?</a:t>
            </a:r>
            <a:endParaRPr lang="zh-CN" altLang="en-US" sz="4000" dirty="0">
              <a:solidFill>
                <a:srgbClr val="FFFF99"/>
              </a:solidFill>
            </a:endParaRPr>
          </a:p>
        </p:txBody>
      </p:sp>
      <p:sp>
        <p:nvSpPr>
          <p:cNvPr id="4" name="TextBox 3"/>
          <p:cNvSpPr txBox="1"/>
          <p:nvPr/>
        </p:nvSpPr>
        <p:spPr>
          <a:xfrm>
            <a:off x="611560" y="1617300"/>
            <a:ext cx="5976664"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Also known as </a:t>
            </a:r>
            <a:r>
              <a:rPr lang="en-US" altLang="zh-CN" sz="2400" dirty="0" smtClean="0">
                <a:solidFill>
                  <a:srgbClr val="FFFF99"/>
                </a:solidFill>
                <a:latin typeface="微软雅黑" pitchFamily="34" charset="-122"/>
                <a:ea typeface="微软雅黑" pitchFamily="34" charset="-122"/>
              </a:rPr>
              <a:t>reading disorder</a:t>
            </a:r>
            <a:r>
              <a:rPr lang="en-US" altLang="zh-CN" sz="2400" dirty="0" smtClean="0">
                <a:solidFill>
                  <a:srgbClr val="00B0F0"/>
                </a:solidFill>
                <a:latin typeface="微软雅黑" pitchFamily="34" charset="-122"/>
                <a:ea typeface="微软雅黑" pitchFamily="34" charset="-122"/>
              </a:rPr>
              <a:t> </a:t>
            </a:r>
            <a:endParaRPr lang="zh-CN" altLang="en-US" sz="2400" dirty="0">
              <a:solidFill>
                <a:srgbClr val="00B0F0"/>
              </a:solidFill>
              <a:latin typeface="微软雅黑" pitchFamily="34" charset="-122"/>
              <a:ea typeface="微软雅黑" pitchFamily="34" charset="-122"/>
            </a:endParaRPr>
          </a:p>
        </p:txBody>
      </p:sp>
      <p:sp>
        <p:nvSpPr>
          <p:cNvPr id="5" name="TextBox 4"/>
          <p:cNvSpPr txBox="1"/>
          <p:nvPr/>
        </p:nvSpPr>
        <p:spPr>
          <a:xfrm>
            <a:off x="611560" y="2852936"/>
            <a:ext cx="7848872"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Trouble with reading despite </a:t>
            </a:r>
            <a:r>
              <a:rPr lang="en-US" altLang="zh-CN" sz="2400" dirty="0" smtClean="0">
                <a:solidFill>
                  <a:srgbClr val="FFFF99"/>
                </a:solidFill>
                <a:latin typeface="微软雅黑" pitchFamily="34" charset="-122"/>
                <a:ea typeface="微软雅黑" pitchFamily="34" charset="-122"/>
              </a:rPr>
              <a:t>normal intelligence</a:t>
            </a:r>
            <a:r>
              <a:rPr lang="en-US" altLang="zh-CN" sz="2400" dirty="0" smtClean="0">
                <a:solidFill>
                  <a:srgbClr val="00B0F0"/>
                </a:solidFill>
                <a:latin typeface="微软雅黑" pitchFamily="34" charset="-122"/>
                <a:ea typeface="微软雅黑" pitchFamily="34" charset="-122"/>
              </a:rPr>
              <a:t> </a:t>
            </a:r>
            <a:endParaRPr lang="zh-CN" altLang="en-US" sz="2400" dirty="0">
              <a:solidFill>
                <a:srgbClr val="00B0F0"/>
              </a:solidFill>
              <a:latin typeface="微软雅黑" pitchFamily="34" charset="-122"/>
              <a:ea typeface="微软雅黑" pitchFamily="34" charset="-122"/>
            </a:endParaRPr>
          </a:p>
        </p:txBody>
      </p:sp>
      <p:sp>
        <p:nvSpPr>
          <p:cNvPr id="6" name="TextBox 5"/>
          <p:cNvSpPr txBox="1"/>
          <p:nvPr/>
        </p:nvSpPr>
        <p:spPr>
          <a:xfrm>
            <a:off x="647564" y="3933056"/>
            <a:ext cx="7596844" cy="830997"/>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Actual</a:t>
            </a:r>
            <a:r>
              <a:rPr lang="en-US" altLang="zh-CN" sz="2400" dirty="0">
                <a:solidFill>
                  <a:srgbClr val="00B0F0"/>
                </a:solidFill>
                <a:latin typeface="微软雅黑" pitchFamily="34" charset="-122"/>
                <a:ea typeface="微软雅黑" pitchFamily="34" charset="-122"/>
              </a:rPr>
              <a:t> </a:t>
            </a:r>
            <a:r>
              <a:rPr lang="en-US" altLang="zh-CN" sz="2400" dirty="0" smtClean="0">
                <a:solidFill>
                  <a:srgbClr val="00B0F0"/>
                </a:solidFill>
                <a:latin typeface="微软雅黑" pitchFamily="34" charset="-122"/>
                <a:ea typeface="微软雅黑" pitchFamily="34" charset="-122"/>
              </a:rPr>
              <a:t>problems including </a:t>
            </a:r>
            <a:r>
              <a:rPr lang="en-US" altLang="zh-CN" sz="2400" dirty="0" smtClean="0">
                <a:solidFill>
                  <a:srgbClr val="FFFF99"/>
                </a:solidFill>
                <a:latin typeface="微软雅黑" pitchFamily="34" charset="-122"/>
                <a:ea typeface="微软雅黑" pitchFamily="34" charset="-122"/>
              </a:rPr>
              <a:t>reading, writing,</a:t>
            </a:r>
          </a:p>
          <a:p>
            <a:r>
              <a:rPr lang="en-US" altLang="zh-CN" sz="2400" dirty="0" smtClean="0">
                <a:solidFill>
                  <a:srgbClr val="FFFF99"/>
                </a:solidFill>
                <a:latin typeface="微软雅黑" pitchFamily="34" charset="-122"/>
                <a:ea typeface="微软雅黑" pitchFamily="34" charset="-122"/>
              </a:rPr>
              <a:t>  social relationship, etc.</a:t>
            </a:r>
            <a:endParaRPr lang="zh-CN" altLang="en-US" sz="2400" dirty="0">
              <a:solidFill>
                <a:srgbClr val="FFFF99"/>
              </a:solidFill>
              <a:latin typeface="微软雅黑" pitchFamily="34" charset="-122"/>
              <a:ea typeface="微软雅黑" pitchFamily="34" charset="-122"/>
            </a:endParaRPr>
          </a:p>
        </p:txBody>
      </p:sp>
    </p:spTree>
    <p:extLst>
      <p:ext uri="{BB962C8B-B14F-4D97-AF65-F5344CB8AC3E}">
        <p14:creationId xmlns:p14="http://schemas.microsoft.com/office/powerpoint/2010/main" val="361546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1560" y="548680"/>
            <a:ext cx="4896544" cy="707886"/>
          </a:xfrm>
          <a:prstGeom prst="rect">
            <a:avLst/>
          </a:prstGeom>
          <a:noFill/>
        </p:spPr>
        <p:txBody>
          <a:bodyPr wrap="square" rtlCol="0">
            <a:spAutoFit/>
          </a:bodyPr>
          <a:lstStyle/>
          <a:p>
            <a:r>
              <a:rPr lang="en-US" altLang="zh-CN" sz="4000" dirty="0" smtClean="0">
                <a:solidFill>
                  <a:srgbClr val="FFFF99"/>
                </a:solidFill>
              </a:rPr>
              <a:t>What is </a:t>
            </a:r>
            <a:r>
              <a:rPr lang="en-US" altLang="zh-CN" sz="4000" i="1" u="sng" dirty="0" smtClean="0">
                <a:solidFill>
                  <a:srgbClr val="FFFF99"/>
                </a:solidFill>
              </a:rPr>
              <a:t>dyslexia</a:t>
            </a:r>
            <a:r>
              <a:rPr lang="en-US" altLang="zh-CN" sz="4000" dirty="0" smtClean="0">
                <a:solidFill>
                  <a:srgbClr val="FFFF99"/>
                </a:solidFill>
              </a:rPr>
              <a:t>?</a:t>
            </a:r>
            <a:endParaRPr lang="zh-CN" altLang="en-US" sz="4000" dirty="0">
              <a:solidFill>
                <a:srgbClr val="FFFF99"/>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96" y="1430660"/>
            <a:ext cx="7988260" cy="394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9186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1560" y="548680"/>
            <a:ext cx="4896544" cy="707886"/>
          </a:xfrm>
          <a:prstGeom prst="rect">
            <a:avLst/>
          </a:prstGeom>
          <a:noFill/>
        </p:spPr>
        <p:txBody>
          <a:bodyPr wrap="square" rtlCol="0">
            <a:spAutoFit/>
          </a:bodyPr>
          <a:lstStyle/>
          <a:p>
            <a:r>
              <a:rPr lang="en-US" altLang="zh-CN" sz="4000" dirty="0" smtClean="0">
                <a:solidFill>
                  <a:srgbClr val="FFFF99"/>
                </a:solidFill>
              </a:rPr>
              <a:t>Why it’s serious?</a:t>
            </a:r>
            <a:endParaRPr lang="zh-CN" altLang="en-US" sz="4000" dirty="0">
              <a:solidFill>
                <a:srgbClr val="FFFF99"/>
              </a:solidFill>
            </a:endParaRPr>
          </a:p>
        </p:txBody>
      </p:sp>
      <p:sp>
        <p:nvSpPr>
          <p:cNvPr id="6" name="TextBox 5"/>
          <p:cNvSpPr txBox="1"/>
          <p:nvPr/>
        </p:nvSpPr>
        <p:spPr>
          <a:xfrm>
            <a:off x="611560" y="1256566"/>
            <a:ext cx="5976664"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Dyslexic children are often…</a:t>
            </a:r>
            <a:endParaRPr lang="zh-CN" altLang="en-US" sz="2400" dirty="0">
              <a:solidFill>
                <a:srgbClr val="00B0F0"/>
              </a:solidFill>
              <a:latin typeface="微软雅黑" pitchFamily="34" charset="-122"/>
              <a:ea typeface="微软雅黑" pitchFamily="34" charset="-122"/>
            </a:endParaRPr>
          </a:p>
        </p:txBody>
      </p:sp>
      <p:sp>
        <p:nvSpPr>
          <p:cNvPr id="8" name="TextBox 7"/>
          <p:cNvSpPr txBox="1"/>
          <p:nvPr/>
        </p:nvSpPr>
        <p:spPr>
          <a:xfrm>
            <a:off x="611661" y="1988840"/>
            <a:ext cx="7848872" cy="830997"/>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a:t>
            </a:r>
            <a:r>
              <a:rPr lang="en-US" altLang="zh-CN" sz="2400" dirty="0" smtClean="0">
                <a:solidFill>
                  <a:srgbClr val="FFFF99"/>
                </a:solidFill>
                <a:latin typeface="微软雅黑" pitchFamily="34" charset="-122"/>
                <a:ea typeface="微软雅黑" pitchFamily="34" charset="-122"/>
              </a:rPr>
              <a:t>Physically and socially immature</a:t>
            </a:r>
            <a:r>
              <a:rPr lang="en-US" altLang="zh-CN" sz="2400" dirty="0" smtClean="0">
                <a:solidFill>
                  <a:srgbClr val="00B0F0"/>
                </a:solidFill>
                <a:latin typeface="微软雅黑" pitchFamily="34" charset="-122"/>
                <a:ea typeface="微软雅黑" pitchFamily="34" charset="-122"/>
              </a:rPr>
              <a:t> in comparison to their peers</a:t>
            </a:r>
            <a:endParaRPr lang="zh-CN" altLang="en-US" sz="2400" dirty="0">
              <a:solidFill>
                <a:srgbClr val="00B0F0"/>
              </a:solidFill>
              <a:latin typeface="微软雅黑" pitchFamily="34" charset="-122"/>
              <a:ea typeface="微软雅黑" pitchFamily="34" charset="-122"/>
            </a:endParaRPr>
          </a:p>
        </p:txBody>
      </p:sp>
      <p:sp>
        <p:nvSpPr>
          <p:cNvPr id="9" name="TextBox 8"/>
          <p:cNvSpPr txBox="1"/>
          <p:nvPr/>
        </p:nvSpPr>
        <p:spPr>
          <a:xfrm>
            <a:off x="611560" y="3102059"/>
            <a:ext cx="7596844"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Misunderstand as “</a:t>
            </a:r>
            <a:r>
              <a:rPr lang="en-US" altLang="zh-CN" sz="2400" dirty="0" smtClean="0">
                <a:solidFill>
                  <a:srgbClr val="FFFF99"/>
                </a:solidFill>
                <a:latin typeface="微软雅黑" pitchFamily="34" charset="-122"/>
                <a:ea typeface="微软雅黑" pitchFamily="34" charset="-122"/>
              </a:rPr>
              <a:t>bright but not hard-working” </a:t>
            </a:r>
            <a:endParaRPr lang="zh-CN" altLang="en-US" sz="2400" dirty="0">
              <a:solidFill>
                <a:srgbClr val="FFFF99"/>
              </a:solidFill>
              <a:latin typeface="微软雅黑" pitchFamily="34" charset="-122"/>
              <a:ea typeface="微软雅黑" pitchFamily="34" charset="-122"/>
            </a:endParaRPr>
          </a:p>
        </p:txBody>
      </p:sp>
      <p:sp>
        <p:nvSpPr>
          <p:cNvPr id="10" name="TextBox 9"/>
          <p:cNvSpPr txBox="1"/>
          <p:nvPr/>
        </p:nvSpPr>
        <p:spPr>
          <a:xfrm>
            <a:off x="611559" y="4005064"/>
            <a:ext cx="7848973" cy="830997"/>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Tend to make many “careless” or “stupid”     mistakes, which is extremely </a:t>
            </a:r>
            <a:r>
              <a:rPr lang="en-US" altLang="zh-CN" sz="2400" dirty="0" smtClean="0">
                <a:solidFill>
                  <a:srgbClr val="FFFF99"/>
                </a:solidFill>
                <a:latin typeface="微软雅黑" pitchFamily="34" charset="-122"/>
                <a:ea typeface="微软雅黑" pitchFamily="34" charset="-122"/>
              </a:rPr>
              <a:t>frustrating</a:t>
            </a:r>
            <a:r>
              <a:rPr lang="en-US" altLang="zh-CN" sz="2400" dirty="0" smtClean="0">
                <a:solidFill>
                  <a:srgbClr val="00B0F0"/>
                </a:solidFill>
                <a:latin typeface="微软雅黑" pitchFamily="34" charset="-122"/>
                <a:ea typeface="微软雅黑" pitchFamily="34" charset="-122"/>
              </a:rPr>
              <a:t> to them</a:t>
            </a:r>
            <a:endParaRPr lang="zh-CN" altLang="en-US" sz="2400" dirty="0">
              <a:solidFill>
                <a:srgbClr val="FFFF99"/>
              </a:solidFill>
              <a:latin typeface="微软雅黑" pitchFamily="34" charset="-122"/>
              <a:ea typeface="微软雅黑" pitchFamily="34" charset="-122"/>
            </a:endParaRPr>
          </a:p>
        </p:txBody>
      </p:sp>
    </p:spTree>
    <p:extLst>
      <p:ext uri="{BB962C8B-B14F-4D97-AF65-F5344CB8AC3E}">
        <p14:creationId xmlns:p14="http://schemas.microsoft.com/office/powerpoint/2010/main" val="237118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1560" y="548680"/>
            <a:ext cx="6840760" cy="707886"/>
          </a:xfrm>
          <a:prstGeom prst="rect">
            <a:avLst/>
          </a:prstGeom>
          <a:noFill/>
        </p:spPr>
        <p:txBody>
          <a:bodyPr wrap="square" rtlCol="0">
            <a:spAutoFit/>
          </a:bodyPr>
          <a:lstStyle/>
          <a:p>
            <a:r>
              <a:rPr lang="en-US" altLang="zh-CN" sz="4000" dirty="0" smtClean="0">
                <a:solidFill>
                  <a:srgbClr val="FFFF99"/>
                </a:solidFill>
              </a:rPr>
              <a:t>Why dyslexic children to help?</a:t>
            </a:r>
            <a:endParaRPr lang="zh-CN" altLang="en-US" sz="4000" dirty="0">
              <a:solidFill>
                <a:srgbClr val="FFFF99"/>
              </a:solidFill>
            </a:endParaRPr>
          </a:p>
        </p:txBody>
      </p:sp>
      <p:sp>
        <p:nvSpPr>
          <p:cNvPr id="8" name="TextBox 7"/>
          <p:cNvSpPr txBox="1"/>
          <p:nvPr/>
        </p:nvSpPr>
        <p:spPr>
          <a:xfrm>
            <a:off x="611661" y="1988840"/>
            <a:ext cx="7848872" cy="830997"/>
          </a:xfrm>
          <a:prstGeom prst="rect">
            <a:avLst/>
          </a:prstGeom>
          <a:noFill/>
        </p:spPr>
        <p:txBody>
          <a:bodyPr wrap="square" rtlCol="0">
            <a:spAutoFit/>
          </a:bodyPr>
          <a:lstStyle/>
          <a:p>
            <a:r>
              <a:rPr lang="en-US" altLang="zh-CN" sz="2400" dirty="0" smtClean="0">
                <a:solidFill>
                  <a:srgbClr val="FFFF99"/>
                </a:solidFill>
                <a:latin typeface="微软雅黑" pitchFamily="34" charset="-122"/>
                <a:ea typeface="微软雅黑" pitchFamily="34" charset="-122"/>
              </a:rPr>
              <a:t>We can</a:t>
            </a:r>
          </a:p>
          <a:p>
            <a:r>
              <a:rPr lang="en-US" altLang="zh-CN" sz="2400" dirty="0" smtClean="0">
                <a:solidFill>
                  <a:srgbClr val="00B0F0"/>
                </a:solidFill>
                <a:latin typeface="微软雅黑" pitchFamily="34" charset="-122"/>
                <a:ea typeface="微软雅黑" pitchFamily="34" charset="-122"/>
              </a:rPr>
              <a:t>· Resources(corpus), technologies(NLP)</a:t>
            </a:r>
            <a:endParaRPr lang="zh-CN" altLang="en-US" sz="2400" dirty="0">
              <a:solidFill>
                <a:srgbClr val="00B0F0"/>
              </a:solidFill>
              <a:latin typeface="微软雅黑" pitchFamily="34" charset="-122"/>
              <a:ea typeface="微软雅黑" pitchFamily="34" charset="-122"/>
            </a:endParaRPr>
          </a:p>
        </p:txBody>
      </p:sp>
      <p:sp>
        <p:nvSpPr>
          <p:cNvPr id="9" name="TextBox 8"/>
          <p:cNvSpPr txBox="1"/>
          <p:nvPr/>
        </p:nvSpPr>
        <p:spPr>
          <a:xfrm>
            <a:off x="611660" y="2924944"/>
            <a:ext cx="8784876" cy="1200329"/>
          </a:xfrm>
          <a:prstGeom prst="rect">
            <a:avLst/>
          </a:prstGeom>
          <a:noFill/>
        </p:spPr>
        <p:txBody>
          <a:bodyPr wrap="square" rtlCol="0">
            <a:spAutoFit/>
          </a:bodyPr>
          <a:lstStyle/>
          <a:p>
            <a:r>
              <a:rPr lang="en-US" altLang="zh-CN" sz="2400" dirty="0" smtClean="0">
                <a:solidFill>
                  <a:srgbClr val="FFFF99"/>
                </a:solidFill>
                <a:latin typeface="微软雅黑" pitchFamily="34" charset="-122"/>
                <a:ea typeface="微软雅黑" pitchFamily="34" charset="-122"/>
              </a:rPr>
              <a:t>We should</a:t>
            </a:r>
          </a:p>
          <a:p>
            <a:r>
              <a:rPr lang="en-US" altLang="zh-CN" sz="2400" dirty="0" smtClean="0">
                <a:solidFill>
                  <a:srgbClr val="00B0F0"/>
                </a:solidFill>
                <a:latin typeface="微软雅黑" pitchFamily="34" charset="-122"/>
                <a:ea typeface="微软雅黑" pitchFamily="34" charset="-122"/>
              </a:rPr>
              <a:t>· With proper guidance, same talent and potential as  others </a:t>
            </a:r>
            <a:r>
              <a:rPr lang="en-US" altLang="zh-CN" sz="2400" dirty="0" smtClean="0">
                <a:solidFill>
                  <a:srgbClr val="FFFF99"/>
                </a:solidFill>
                <a:latin typeface="微软雅黑" pitchFamily="34" charset="-122"/>
                <a:ea typeface="微软雅黑" pitchFamily="34" charset="-122"/>
              </a:rPr>
              <a:t> </a:t>
            </a:r>
            <a:endParaRPr lang="zh-CN" altLang="en-US" sz="2400" dirty="0">
              <a:solidFill>
                <a:srgbClr val="FFFF99"/>
              </a:solidFill>
              <a:latin typeface="微软雅黑" pitchFamily="34" charset="-122"/>
              <a:ea typeface="微软雅黑" pitchFamily="34" charset="-122"/>
            </a:endParaRPr>
          </a:p>
        </p:txBody>
      </p:sp>
      <p:sp>
        <p:nvSpPr>
          <p:cNvPr id="10" name="TextBox 9"/>
          <p:cNvSpPr txBox="1"/>
          <p:nvPr/>
        </p:nvSpPr>
        <p:spPr>
          <a:xfrm>
            <a:off x="611661" y="4365104"/>
            <a:ext cx="8496945" cy="1200329"/>
          </a:xfrm>
          <a:prstGeom prst="rect">
            <a:avLst/>
          </a:prstGeom>
          <a:noFill/>
        </p:spPr>
        <p:txBody>
          <a:bodyPr wrap="square" rtlCol="0">
            <a:spAutoFit/>
          </a:bodyPr>
          <a:lstStyle/>
          <a:p>
            <a:r>
              <a:rPr lang="en-US" altLang="zh-CN" sz="2400" dirty="0" smtClean="0">
                <a:solidFill>
                  <a:srgbClr val="FFFF99"/>
                </a:solidFill>
                <a:latin typeface="微软雅黑" pitchFamily="34" charset="-122"/>
                <a:ea typeface="微软雅黑" pitchFamily="34" charset="-122"/>
              </a:rPr>
              <a:t>We care</a:t>
            </a:r>
          </a:p>
          <a:p>
            <a:r>
              <a:rPr lang="en-US" altLang="zh-CN" sz="2400" dirty="0" smtClean="0">
                <a:solidFill>
                  <a:srgbClr val="00B0F0"/>
                </a:solidFill>
                <a:latin typeface="微软雅黑" pitchFamily="34" charset="-122"/>
                <a:ea typeface="微软雅黑" pitchFamily="34" charset="-122"/>
              </a:rPr>
              <a:t>· Better life for both majority and disadvantaged minorities</a:t>
            </a:r>
            <a:endParaRPr lang="zh-CN" altLang="en-US" sz="2400" dirty="0">
              <a:solidFill>
                <a:srgbClr val="FFFF99"/>
              </a:solidFill>
              <a:latin typeface="微软雅黑" pitchFamily="34" charset="-122"/>
              <a:ea typeface="微软雅黑" pitchFamily="34" charset="-122"/>
            </a:endParaRPr>
          </a:p>
        </p:txBody>
      </p:sp>
    </p:spTree>
    <p:extLst>
      <p:ext uri="{BB962C8B-B14F-4D97-AF65-F5344CB8AC3E}">
        <p14:creationId xmlns:p14="http://schemas.microsoft.com/office/powerpoint/2010/main" val="230792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1560" y="548680"/>
            <a:ext cx="5256584" cy="707886"/>
          </a:xfrm>
          <a:prstGeom prst="rect">
            <a:avLst/>
          </a:prstGeom>
          <a:noFill/>
        </p:spPr>
        <p:txBody>
          <a:bodyPr wrap="square" rtlCol="0">
            <a:spAutoFit/>
          </a:bodyPr>
          <a:lstStyle/>
          <a:p>
            <a:r>
              <a:rPr lang="en-US" altLang="zh-CN" sz="4000" dirty="0" smtClean="0">
                <a:solidFill>
                  <a:srgbClr val="FFFF99"/>
                </a:solidFill>
              </a:rPr>
              <a:t>What can we do to help?</a:t>
            </a:r>
            <a:endParaRPr lang="zh-CN" altLang="en-US" sz="4000" dirty="0">
              <a:solidFill>
                <a:srgbClr val="FFFF99"/>
              </a:solidFill>
            </a:endParaRPr>
          </a:p>
        </p:txBody>
      </p:sp>
      <p:sp>
        <p:nvSpPr>
          <p:cNvPr id="8" name="TextBox 7"/>
          <p:cNvSpPr txBox="1"/>
          <p:nvPr/>
        </p:nvSpPr>
        <p:spPr>
          <a:xfrm>
            <a:off x="611661" y="1988840"/>
            <a:ext cx="7848872"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Propaganda</a:t>
            </a:r>
            <a:endParaRPr lang="zh-CN" altLang="en-US" sz="2400" dirty="0">
              <a:solidFill>
                <a:srgbClr val="00B0F0"/>
              </a:solidFill>
              <a:latin typeface="微软雅黑" pitchFamily="34" charset="-122"/>
              <a:ea typeface="微软雅黑" pitchFamily="34" charset="-122"/>
            </a:endParaRPr>
          </a:p>
        </p:txBody>
      </p:sp>
      <p:sp>
        <p:nvSpPr>
          <p:cNvPr id="9" name="TextBox 8"/>
          <p:cNvSpPr txBox="1"/>
          <p:nvPr/>
        </p:nvSpPr>
        <p:spPr>
          <a:xfrm>
            <a:off x="611661" y="2924944"/>
            <a:ext cx="7596844"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Provide dyslexic-friendly educational materials </a:t>
            </a:r>
            <a:r>
              <a:rPr lang="en-US" altLang="zh-CN" sz="2400" dirty="0" smtClean="0">
                <a:solidFill>
                  <a:srgbClr val="FFFF99"/>
                </a:solidFill>
                <a:latin typeface="微软雅黑" pitchFamily="34" charset="-122"/>
                <a:ea typeface="微软雅黑" pitchFamily="34" charset="-122"/>
              </a:rPr>
              <a:t> </a:t>
            </a:r>
            <a:endParaRPr lang="zh-CN" altLang="en-US" sz="2400" dirty="0">
              <a:solidFill>
                <a:srgbClr val="FFFF99"/>
              </a:solidFill>
              <a:latin typeface="微软雅黑" pitchFamily="34" charset="-122"/>
              <a:ea typeface="微软雅黑" pitchFamily="34" charset="-122"/>
            </a:endParaRPr>
          </a:p>
        </p:txBody>
      </p:sp>
      <p:sp>
        <p:nvSpPr>
          <p:cNvPr id="10" name="TextBox 9"/>
          <p:cNvSpPr txBox="1"/>
          <p:nvPr/>
        </p:nvSpPr>
        <p:spPr>
          <a:xfrm>
            <a:off x="611559" y="4005064"/>
            <a:ext cx="8496945" cy="461665"/>
          </a:xfrm>
          <a:prstGeom prst="rect">
            <a:avLst/>
          </a:prstGeom>
          <a:noFill/>
        </p:spPr>
        <p:txBody>
          <a:bodyPr wrap="square" rtlCol="0">
            <a:spAutoFit/>
          </a:bodyPr>
          <a:lstStyle/>
          <a:p>
            <a:r>
              <a:rPr lang="en-US" altLang="zh-CN" sz="2400" dirty="0" smtClean="0">
                <a:solidFill>
                  <a:srgbClr val="00B0F0"/>
                </a:solidFill>
                <a:latin typeface="微软雅黑" pitchFamily="34" charset="-122"/>
                <a:ea typeface="微软雅黑" pitchFamily="34" charset="-122"/>
              </a:rPr>
              <a:t>· Provide the opportunity for them to get treated online</a:t>
            </a:r>
            <a:endParaRPr lang="zh-CN" altLang="en-US" sz="2400" dirty="0">
              <a:solidFill>
                <a:srgbClr val="FFFF99"/>
              </a:solidFill>
              <a:latin typeface="微软雅黑" pitchFamily="34" charset="-122"/>
              <a:ea typeface="微软雅黑" pitchFamily="34" charset="-122"/>
            </a:endParaRPr>
          </a:p>
        </p:txBody>
      </p:sp>
    </p:spTree>
    <p:extLst>
      <p:ext uri="{BB962C8B-B14F-4D97-AF65-F5344CB8AC3E}">
        <p14:creationId xmlns:p14="http://schemas.microsoft.com/office/powerpoint/2010/main" val="28798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dirty="0" smtClean="0">
                <a:solidFill>
                  <a:schemeClr val="tx2"/>
                </a:solidFill>
              </a:rPr>
              <a:t>Mary and </a:t>
            </a:r>
            <a:r>
              <a:rPr lang="en-US" sz="1800" dirty="0">
                <a:solidFill>
                  <a:schemeClr val="tx2"/>
                </a:solidFill>
              </a:rPr>
              <a:t>her superiors feel you’re the perfect person to make this proposal because of your previous examination of ethics and your enthusiasm for computer science. Because of your knowledge of IT issues and their possible impact (via the second writing assignment), you are even more qualified to make some good suggestions.</a:t>
            </a:r>
          </a:p>
          <a:p>
            <a:pPr marL="0" indent="0">
              <a:buNone/>
            </a:pPr>
            <a:r>
              <a:rPr lang="en-US" sz="1800" dirty="0">
                <a:solidFill>
                  <a:schemeClr val="tx2"/>
                </a:solidFill>
              </a:rPr>
              <a:t> </a:t>
            </a:r>
          </a:p>
          <a:p>
            <a:pPr marL="0" indent="0">
              <a:buNone/>
            </a:pPr>
            <a:r>
              <a:rPr lang="en-US" sz="1800" dirty="0">
                <a:solidFill>
                  <a:schemeClr val="tx2"/>
                </a:solidFill>
              </a:rPr>
              <a:t>The proposal should focus on an important social issue in your home country or a country you feel is in need of new thinking. This could be anything: homelessness, childhood obesity, an apathetic citizenry, the environment, domestic violence, racism, the digital divide… any social issue you find important.</a:t>
            </a:r>
            <a:endParaRPr lang="en-US" sz="1800" dirty="0" smtClean="0">
              <a:solidFill>
                <a:schemeClr val="tx2"/>
              </a:solidFill>
            </a:endParaRPr>
          </a:p>
        </p:txBody>
      </p:sp>
    </p:spTree>
    <p:extLst>
      <p:ext uri="{BB962C8B-B14F-4D97-AF65-F5344CB8AC3E}">
        <p14:creationId xmlns:p14="http://schemas.microsoft.com/office/powerpoint/2010/main" val="20946774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51620" y="3075057"/>
            <a:ext cx="6840760" cy="707886"/>
          </a:xfrm>
          <a:prstGeom prst="rect">
            <a:avLst/>
          </a:prstGeom>
          <a:noFill/>
        </p:spPr>
        <p:txBody>
          <a:bodyPr wrap="square" rtlCol="0">
            <a:spAutoFit/>
          </a:bodyPr>
          <a:lstStyle/>
          <a:p>
            <a:pPr algn="ctr"/>
            <a:r>
              <a:rPr lang="en-US" altLang="zh-CN" sz="4000" dirty="0" smtClean="0">
                <a:solidFill>
                  <a:srgbClr val="FFFF99"/>
                </a:solidFill>
              </a:rPr>
              <a:t>Thank you.</a:t>
            </a:r>
            <a:endParaRPr lang="zh-CN" altLang="en-US" sz="4000" dirty="0">
              <a:solidFill>
                <a:srgbClr val="FFFF99"/>
              </a:solidFill>
            </a:endParaRPr>
          </a:p>
        </p:txBody>
      </p:sp>
    </p:spTree>
    <p:extLst>
      <p:ext uri="{BB962C8B-B14F-4D97-AF65-F5344CB8AC3E}">
        <p14:creationId xmlns:p14="http://schemas.microsoft.com/office/powerpoint/2010/main" val="8012955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Audience Benefits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4799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281" y="165961"/>
            <a:ext cx="5834880" cy="327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360" y="2876041"/>
            <a:ext cx="3669120" cy="3669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469367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2155681" y="261001"/>
            <a:ext cx="4832640" cy="871200"/>
          </a:xfrm>
        </p:spPr>
        <p:txBody>
          <a:bodyPr vert="horz" wrap="square" lIns="91440" tIns="33062" rIns="91440" bIns="45720" numCol="1" anchor="ctr" anchorCtr="0" compatLnSpc="1">
            <a:prstTxWarp prst="textNoShape">
              <a:avLst/>
            </a:prstTxWarp>
          </a:bodyPr>
          <a:lstStyle/>
          <a:p>
            <a:pPr eaLnBrk="1">
              <a:tabLst>
                <a:tab pos="414726" algn="l"/>
                <a:tab pos="829452" algn="l"/>
                <a:tab pos="1244178" algn="l"/>
                <a:tab pos="1658904" algn="l"/>
                <a:tab pos="2073631" algn="l"/>
                <a:tab pos="2488357" algn="l"/>
                <a:tab pos="2903083" algn="l"/>
                <a:tab pos="3317809" algn="l"/>
                <a:tab pos="3732535" algn="l"/>
                <a:tab pos="4147261" algn="l"/>
                <a:tab pos="4561987" algn="l"/>
              </a:tabLst>
            </a:pPr>
            <a:r>
              <a:rPr lang="en-US" altLang="en-US" smtClean="0"/>
              <a:t>Problem at hand</a:t>
            </a:r>
          </a:p>
        </p:txBody>
      </p:sp>
      <p:sp>
        <p:nvSpPr>
          <p:cNvPr id="6147" name="Text Box 2"/>
          <p:cNvSpPr txBox="1">
            <a:spLocks noChangeArrowheads="1"/>
          </p:cNvSpPr>
          <p:nvPr/>
        </p:nvSpPr>
        <p:spPr bwMode="auto">
          <a:xfrm>
            <a:off x="745921" y="1908361"/>
            <a:ext cx="7548480" cy="2868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marL="215900" indent="-215900">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9pPr>
          </a:lstStyle>
          <a:p>
            <a:pPr eaLnBrk="1">
              <a:buFont typeface="Times New Roman" panose="02020603050405020304" pitchFamily="18" charset="0"/>
              <a:buAutoNum type="arabicPeriod"/>
            </a:pPr>
            <a:r>
              <a:rPr lang="en-US" altLang="en-US" sz="1270">
                <a:solidFill>
                  <a:srgbClr val="000000"/>
                </a:solidFill>
              </a:rPr>
              <a:t> Crime rates on the rise year over year.</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Low response time of the concerned authorities during crimes.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Impossible for authorities to have physical presence at all times in all places.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America has more violence than other countries like Japan and Canada.</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Violent crimes committed have increased last year.</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Overall crime rate increased in 2015 compared to previous years according to the FBI</a:t>
            </a:r>
          </a:p>
        </p:txBody>
      </p:sp>
    </p:spTree>
    <p:extLst>
      <p:ext uri="{BB962C8B-B14F-4D97-AF65-F5344CB8AC3E}">
        <p14:creationId xmlns:p14="http://schemas.microsoft.com/office/powerpoint/2010/main" val="1400318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401" y="1410121"/>
            <a:ext cx="6472800" cy="4849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Text Box 2"/>
          <p:cNvSpPr txBox="1">
            <a:spLocks noChangeArrowheads="1"/>
          </p:cNvSpPr>
          <p:nvPr/>
        </p:nvSpPr>
        <p:spPr bwMode="auto">
          <a:xfrm>
            <a:off x="1575361" y="6386761"/>
            <a:ext cx="4063680" cy="313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chemeClr val="tx1"/>
                </a:solidFill>
                <a:latin typeface="Arial" panose="020B0604020202020204" pitchFamily="34" charset="0"/>
                <a:cs typeface="Arial Unicode MS" panose="020B0604020202020204" pitchFamily="34" charset="-128"/>
              </a:defRPr>
            </a:lvl9pPr>
          </a:lstStyle>
          <a:p>
            <a:pPr eaLnBrk="1"/>
            <a:r>
              <a:rPr lang="en-US" altLang="en-US" sz="1270">
                <a:solidFill>
                  <a:srgbClr val="000000"/>
                </a:solidFill>
              </a:rPr>
              <a:t>Source : Business Insider</a:t>
            </a:r>
          </a:p>
        </p:txBody>
      </p:sp>
    </p:spTree>
    <p:extLst>
      <p:ext uri="{BB962C8B-B14F-4D97-AF65-F5344CB8AC3E}">
        <p14:creationId xmlns:p14="http://schemas.microsoft.com/office/powerpoint/2010/main" val="33478852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2155681" y="261001"/>
            <a:ext cx="4832640" cy="871200"/>
          </a:xfrm>
        </p:spPr>
        <p:txBody>
          <a:bodyPr vert="horz" wrap="square" lIns="91440" tIns="33062" rIns="91440" bIns="45720" numCol="1" anchor="ctr" anchorCtr="0" compatLnSpc="1">
            <a:prstTxWarp prst="textNoShape">
              <a:avLst/>
            </a:prstTxWarp>
          </a:bodyPr>
          <a:lstStyle/>
          <a:p>
            <a:pPr eaLnBrk="1">
              <a:tabLst>
                <a:tab pos="414726" algn="l"/>
                <a:tab pos="829452" algn="l"/>
                <a:tab pos="1244178" algn="l"/>
                <a:tab pos="1658904" algn="l"/>
                <a:tab pos="2073631" algn="l"/>
                <a:tab pos="2488357" algn="l"/>
                <a:tab pos="2903083" algn="l"/>
                <a:tab pos="3317809" algn="l"/>
                <a:tab pos="3732535" algn="l"/>
                <a:tab pos="4147261" algn="l"/>
                <a:tab pos="4561987" algn="l"/>
              </a:tabLst>
            </a:pPr>
            <a:r>
              <a:rPr lang="en-US" altLang="en-US" smtClean="0"/>
              <a:t>What can Google do ?</a:t>
            </a:r>
          </a:p>
        </p:txBody>
      </p:sp>
      <p:sp>
        <p:nvSpPr>
          <p:cNvPr id="10243" name="Text Box 2"/>
          <p:cNvSpPr txBox="1">
            <a:spLocks noChangeArrowheads="1"/>
          </p:cNvSpPr>
          <p:nvPr/>
        </p:nvSpPr>
        <p:spPr bwMode="auto">
          <a:xfrm>
            <a:off x="745921" y="1908361"/>
            <a:ext cx="7548480" cy="2636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marL="215900" indent="-215900">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9pPr>
          </a:lstStyle>
          <a:p>
            <a:pPr eaLnBrk="1">
              <a:buFont typeface="Times New Roman" panose="02020603050405020304" pitchFamily="18" charset="0"/>
              <a:buAutoNum type="arabicPeriod"/>
            </a:pPr>
            <a:r>
              <a:rPr lang="en-US" altLang="en-US" sz="1270">
                <a:solidFill>
                  <a:srgbClr val="000000"/>
                </a:solidFill>
              </a:rPr>
              <a:t> Develop intelligent systems to analyze and predict crime patterns.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Use publicly available audio and video feeds to achieve this.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Employees at Google always want to make the society better via technology.</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Develop new analytics algorithms.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Advanced image and video processing algorithms need to be in place.</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Need to explain to the people this is not cause any security or privacy issues.</a:t>
            </a:r>
          </a:p>
        </p:txBody>
      </p:sp>
    </p:spTree>
    <p:extLst>
      <p:ext uri="{BB962C8B-B14F-4D97-AF65-F5344CB8AC3E}">
        <p14:creationId xmlns:p14="http://schemas.microsoft.com/office/powerpoint/2010/main" val="37134100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561" y="1397160"/>
            <a:ext cx="7084800" cy="5397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2817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2155681" y="261001"/>
            <a:ext cx="4832640" cy="871200"/>
          </a:xfrm>
        </p:spPr>
        <p:txBody>
          <a:bodyPr vert="horz" wrap="square" lIns="91440" tIns="22579" rIns="91440" bIns="45720" numCol="1" anchor="ctr" anchorCtr="0" compatLnSpc="1">
            <a:prstTxWarp prst="textNoShape">
              <a:avLst/>
            </a:prstTxWarp>
          </a:bodyPr>
          <a:lstStyle/>
          <a:p>
            <a:pPr eaLnBrk="1">
              <a:tabLst>
                <a:tab pos="414726" algn="l"/>
                <a:tab pos="829452" algn="l"/>
                <a:tab pos="1244178" algn="l"/>
                <a:tab pos="1658904" algn="l"/>
                <a:tab pos="2073631" algn="l"/>
                <a:tab pos="2488357" algn="l"/>
                <a:tab pos="2903083" algn="l"/>
                <a:tab pos="3317809" algn="l"/>
                <a:tab pos="3732535" algn="l"/>
                <a:tab pos="4147261" algn="l"/>
                <a:tab pos="4561987" algn="l"/>
              </a:tabLst>
            </a:pPr>
            <a:r>
              <a:rPr lang="en-US" altLang="en-US" sz="2540"/>
              <a:t>Projected drop in crime rates when solution in place</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721" y="1705321"/>
            <a:ext cx="4350240" cy="43502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51848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2155681" y="261001"/>
            <a:ext cx="4832640" cy="871200"/>
          </a:xfrm>
        </p:spPr>
        <p:txBody>
          <a:bodyPr vert="horz" wrap="square" lIns="91440" tIns="22579" rIns="91440" bIns="45720" numCol="1" anchor="ctr" anchorCtr="0" compatLnSpc="1">
            <a:prstTxWarp prst="textNoShape">
              <a:avLst/>
            </a:prstTxWarp>
          </a:bodyPr>
          <a:lstStyle/>
          <a:p>
            <a:pPr eaLnBrk="1">
              <a:tabLst>
                <a:tab pos="414726" algn="l"/>
                <a:tab pos="829452" algn="l"/>
                <a:tab pos="1244178" algn="l"/>
                <a:tab pos="1658904" algn="l"/>
                <a:tab pos="2073631" algn="l"/>
                <a:tab pos="2488357" algn="l"/>
                <a:tab pos="2903083" algn="l"/>
                <a:tab pos="3317809" algn="l"/>
                <a:tab pos="3732535" algn="l"/>
                <a:tab pos="4147261" algn="l"/>
                <a:tab pos="4561987" algn="l"/>
              </a:tabLst>
            </a:pPr>
            <a:r>
              <a:rPr lang="en-US" altLang="en-US" sz="2540"/>
              <a:t>Projected increase in response time when solution in place</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80" y="2216521"/>
            <a:ext cx="4008960" cy="4008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34215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2155681" y="261001"/>
            <a:ext cx="4832640" cy="871200"/>
          </a:xfrm>
        </p:spPr>
        <p:txBody>
          <a:bodyPr vert="horz" wrap="square" lIns="91440" tIns="25805" rIns="91440" bIns="45720" numCol="1" anchor="ctr" anchorCtr="0" compatLnSpc="1">
            <a:prstTxWarp prst="textNoShape">
              <a:avLst/>
            </a:prstTxWarp>
          </a:bodyPr>
          <a:lstStyle/>
          <a:p>
            <a:pPr eaLnBrk="1">
              <a:tabLst>
                <a:tab pos="414726" algn="l"/>
                <a:tab pos="829452" algn="l"/>
                <a:tab pos="1244178" algn="l"/>
                <a:tab pos="1658904" algn="l"/>
                <a:tab pos="2073631" algn="l"/>
                <a:tab pos="2488357" algn="l"/>
                <a:tab pos="2903083" algn="l"/>
                <a:tab pos="3317809" algn="l"/>
                <a:tab pos="3732535" algn="l"/>
                <a:tab pos="4147261" algn="l"/>
                <a:tab pos="4561987" algn="l"/>
              </a:tabLst>
            </a:pPr>
            <a:r>
              <a:rPr lang="en-US" altLang="en-US" sz="2903"/>
              <a:t>How will Google benefit ?</a:t>
            </a:r>
          </a:p>
        </p:txBody>
      </p:sp>
      <p:sp>
        <p:nvSpPr>
          <p:cNvPr id="18435" name="Text Box 2"/>
          <p:cNvSpPr txBox="1">
            <a:spLocks noChangeArrowheads="1"/>
          </p:cNvSpPr>
          <p:nvPr/>
        </p:nvSpPr>
        <p:spPr bwMode="auto">
          <a:xfrm>
            <a:off x="745921" y="1908361"/>
            <a:ext cx="7548480" cy="2171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334" rIns="81638" bIns="40819"/>
          <a:lstStyle>
            <a:lvl1pPr marL="215900" indent="-215900">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Arial Unicode MS" panose="020B0604020202020204" pitchFamily="34" charset="-128"/>
              </a:defRPr>
            </a:lvl9pPr>
          </a:lstStyle>
          <a:p>
            <a:pPr eaLnBrk="1">
              <a:buFont typeface="Times New Roman" panose="02020603050405020304" pitchFamily="18" charset="0"/>
              <a:buAutoNum type="arabicPeriod"/>
            </a:pPr>
            <a:r>
              <a:rPr lang="en-US" altLang="en-US" sz="1270">
                <a:solidFill>
                  <a:srgbClr val="000000"/>
                </a:solidFill>
              </a:rPr>
              <a:t> Will help public and the authorities.</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Will increase trust and admiration among public.</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Will strengthen the “highly innovative” tag associated with Google.</a:t>
            </a:r>
          </a:p>
          <a:p>
            <a:pPr eaLnBrk="1"/>
            <a:endParaRPr lang="en-US" altLang="en-US" sz="1270">
              <a:solidFill>
                <a:srgbClr val="000000"/>
              </a:solidFill>
            </a:endParaRPr>
          </a:p>
          <a:p>
            <a:pPr eaLnBrk="1">
              <a:buFont typeface="Times New Roman" panose="02020603050405020304" pitchFamily="18" charset="0"/>
              <a:buAutoNum type="arabicPeriod"/>
            </a:pPr>
            <a:r>
              <a:rPr lang="en-US" altLang="en-US" sz="1270">
                <a:solidFill>
                  <a:srgbClr val="000000"/>
                </a:solidFill>
              </a:rPr>
              <a:t> Will ensure Google is ahead of it's competition in terms of innovation and social impact</a:t>
            </a:r>
          </a:p>
          <a:p>
            <a:pPr eaLnBrk="1"/>
            <a:endParaRPr lang="en-US" altLang="en-US" sz="1270">
              <a:solidFill>
                <a:srgbClr val="000000"/>
              </a:solidFill>
            </a:endParaRPr>
          </a:p>
        </p:txBody>
      </p:sp>
    </p:spTree>
    <p:extLst>
      <p:ext uri="{BB962C8B-B14F-4D97-AF65-F5344CB8AC3E}">
        <p14:creationId xmlns:p14="http://schemas.microsoft.com/office/powerpoint/2010/main" val="32227064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dirty="0">
                <a:solidFill>
                  <a:schemeClr val="tx2"/>
                </a:solidFill>
              </a:rPr>
              <a:t>As an example, you might propose that Google joins in the fight against childhood obesity. The idea includes some thoughts of how the company could promote the cause via its graphics, how they could compile relevant statistics, how they might promote healthier diet options via analytics…that sort of thing. You should also utilize your insights as a programmer. </a:t>
            </a:r>
          </a:p>
          <a:p>
            <a:pPr marL="0" indent="0">
              <a:buNone/>
            </a:pPr>
            <a:r>
              <a:rPr lang="en-US" sz="1800" dirty="0">
                <a:solidFill>
                  <a:schemeClr val="tx2"/>
                </a:solidFill>
              </a:rPr>
              <a:t> </a:t>
            </a:r>
          </a:p>
          <a:p>
            <a:pPr marL="0" indent="0">
              <a:buNone/>
            </a:pPr>
            <a:r>
              <a:rPr lang="en-US" sz="1800" dirty="0">
                <a:solidFill>
                  <a:schemeClr val="tx2"/>
                </a:solidFill>
              </a:rPr>
              <a:t>As your “final project” for them, prepare a brief proposal that concisely and persuasively discusses an idea for your company to address. The expectation is that your suggestions will be “out of the box” and only limited by good intensions and potential impact. This is the dream stage – blue sky thinking where </a:t>
            </a:r>
            <a:r>
              <a:rPr lang="en-US" sz="1800" u="sng" dirty="0">
                <a:solidFill>
                  <a:schemeClr val="tx2"/>
                </a:solidFill>
              </a:rPr>
              <a:t>anything </a:t>
            </a:r>
            <a:r>
              <a:rPr lang="en-US" sz="1800" dirty="0">
                <a:solidFill>
                  <a:schemeClr val="tx2"/>
                </a:solidFill>
              </a:rPr>
              <a:t>is possible.</a:t>
            </a:r>
            <a:endParaRPr lang="en-US" sz="1800" dirty="0" smtClean="0">
              <a:solidFill>
                <a:schemeClr val="tx2"/>
              </a:solidFill>
            </a:endParaRPr>
          </a:p>
        </p:txBody>
      </p:sp>
    </p:spTree>
    <p:extLst>
      <p:ext uri="{BB962C8B-B14F-4D97-AF65-F5344CB8AC3E}">
        <p14:creationId xmlns:p14="http://schemas.microsoft.com/office/powerpoint/2010/main" val="1369197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Start with Conclusion </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98637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The Digital Connect</a:t>
            </a:r>
            <a:endParaRPr lang="en-US" b="1" dirty="0"/>
          </a:p>
        </p:txBody>
      </p:sp>
    </p:spTree>
    <p:extLst>
      <p:ext uri="{BB962C8B-B14F-4D97-AF65-F5344CB8AC3E}">
        <p14:creationId xmlns:p14="http://schemas.microsoft.com/office/powerpoint/2010/main" val="18601600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p:txBody>
          <a:bodyPr>
            <a:normAutofit/>
          </a:bodyPr>
          <a:lstStyle/>
          <a:p>
            <a:pPr>
              <a:buFont typeface="Arial" charset="0"/>
              <a:buChar char="•"/>
            </a:pPr>
            <a:r>
              <a:rPr lang="en-US" sz="2700" dirty="0"/>
              <a:t>India has made a name for itself for its technological feats and great innovations being performed by its people in this technological era .</a:t>
            </a:r>
          </a:p>
          <a:p>
            <a:pPr>
              <a:buFont typeface="Arial" charset="0"/>
              <a:buChar char="•"/>
            </a:pPr>
            <a:r>
              <a:rPr lang="en-US" sz="2700" dirty="0"/>
              <a:t>hidden issue which is not come to light is the problems faced by the people in rural India, people who are still technologically backward due to “Digital Divide”</a:t>
            </a:r>
          </a:p>
          <a:p>
            <a:pPr>
              <a:buFont typeface="Arial" charset="0"/>
              <a:buChar char="•"/>
            </a:pPr>
            <a:r>
              <a:rPr lang="en-US" sz="2700" dirty="0"/>
              <a:t>They use age old methods for information sharing like the postal service and using obsolete methods in the education system. </a:t>
            </a:r>
          </a:p>
        </p:txBody>
      </p:sp>
    </p:spTree>
    <p:extLst>
      <p:ext uri="{BB962C8B-B14F-4D97-AF65-F5344CB8AC3E}">
        <p14:creationId xmlns:p14="http://schemas.microsoft.com/office/powerpoint/2010/main" val="33381252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 ideas in Digital Connect</a:t>
            </a:r>
            <a:endParaRPr lang="en-US" b="1" dirty="0"/>
          </a:p>
        </p:txBody>
      </p:sp>
      <p:sp>
        <p:nvSpPr>
          <p:cNvPr id="3" name="Content Placeholder 2"/>
          <p:cNvSpPr>
            <a:spLocks noGrp="1"/>
          </p:cNvSpPr>
          <p:nvPr>
            <p:ph idx="1"/>
          </p:nvPr>
        </p:nvSpPr>
        <p:spPr/>
        <p:txBody>
          <a:bodyPr>
            <a:normAutofit/>
          </a:bodyPr>
          <a:lstStyle/>
          <a:p>
            <a:pPr>
              <a:buFont typeface="Arial" charset="0"/>
              <a:buChar char="•"/>
            </a:pPr>
            <a:r>
              <a:rPr lang="en-US" sz="2700" dirty="0"/>
              <a:t>Team up with our customers and come up with a plan </a:t>
            </a:r>
          </a:p>
          <a:p>
            <a:pPr>
              <a:buFont typeface="Arial" charset="0"/>
              <a:buChar char="•"/>
            </a:pPr>
            <a:r>
              <a:rPr lang="en-US" sz="2700" dirty="0"/>
              <a:t>Advertise stating that for every adapter that is purchased from our firm a percentage of that business will be used for this movement </a:t>
            </a:r>
          </a:p>
          <a:p>
            <a:pPr>
              <a:buFont typeface="Arial" charset="0"/>
              <a:buChar char="•"/>
            </a:pPr>
            <a:r>
              <a:rPr lang="en-US" sz="2700" dirty="0"/>
              <a:t>Funding the purchase of computers and telephones and setting up the network infrastructure in these technologically backward rural areas </a:t>
            </a:r>
            <a:endParaRPr lang="en-US" sz="2475" dirty="0"/>
          </a:p>
        </p:txBody>
      </p:sp>
    </p:spTree>
    <p:extLst>
      <p:ext uri="{BB962C8B-B14F-4D97-AF65-F5344CB8AC3E}">
        <p14:creationId xmlns:p14="http://schemas.microsoft.com/office/powerpoint/2010/main" val="17768076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Endless Possibilities</a:t>
            </a:r>
            <a:endParaRPr lang="en-US" b="1" dirty="0"/>
          </a:p>
        </p:txBody>
      </p:sp>
      <p:sp>
        <p:nvSpPr>
          <p:cNvPr id="3" name="Content Placeholder 2"/>
          <p:cNvSpPr>
            <a:spLocks noGrp="1"/>
          </p:cNvSpPr>
          <p:nvPr>
            <p:ph idx="1"/>
          </p:nvPr>
        </p:nvSpPr>
        <p:spPr/>
        <p:txBody>
          <a:bodyPr>
            <a:normAutofit/>
          </a:bodyPr>
          <a:lstStyle/>
          <a:p>
            <a:pPr>
              <a:buFont typeface="Arial" charset="0"/>
              <a:buChar char="•"/>
            </a:pPr>
            <a:r>
              <a:rPr lang="en-US" sz="2700" dirty="0"/>
              <a:t>Solve various problems Like:</a:t>
            </a:r>
          </a:p>
          <a:p>
            <a:pPr lvl="1">
              <a:buFont typeface="Arial" charset="0"/>
              <a:buChar char="•"/>
            </a:pPr>
            <a:r>
              <a:rPr lang="en-US" sz="2700" dirty="0"/>
              <a:t>Illiteracy</a:t>
            </a:r>
          </a:p>
          <a:p>
            <a:pPr lvl="1">
              <a:buFont typeface="Arial" charset="0"/>
              <a:buChar char="•"/>
            </a:pPr>
            <a:r>
              <a:rPr lang="en-US" sz="2700" dirty="0"/>
              <a:t>Unemployment</a:t>
            </a:r>
          </a:p>
          <a:p>
            <a:pPr lvl="1">
              <a:buFont typeface="Arial" charset="0"/>
              <a:buChar char="•"/>
            </a:pPr>
            <a:r>
              <a:rPr lang="en-US" sz="2700" dirty="0"/>
              <a:t>Poverty</a:t>
            </a:r>
          </a:p>
          <a:p>
            <a:pPr marL="150876" lvl="1" indent="0">
              <a:buNone/>
            </a:pPr>
            <a:endParaRPr lang="en-US" sz="2700" dirty="0"/>
          </a:p>
        </p:txBody>
      </p:sp>
    </p:spTree>
    <p:extLst>
      <p:ext uri="{BB962C8B-B14F-4D97-AF65-F5344CB8AC3E}">
        <p14:creationId xmlns:p14="http://schemas.microsoft.com/office/powerpoint/2010/main" val="6067948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Endless Possibilities Continued..</a:t>
            </a:r>
            <a:endParaRPr lang="en-US" b="1" dirty="0"/>
          </a:p>
        </p:txBody>
      </p:sp>
      <p:sp>
        <p:nvSpPr>
          <p:cNvPr id="3" name="Content Placeholder 2"/>
          <p:cNvSpPr>
            <a:spLocks noGrp="1"/>
          </p:cNvSpPr>
          <p:nvPr>
            <p:ph idx="1"/>
          </p:nvPr>
        </p:nvSpPr>
        <p:spPr/>
        <p:txBody>
          <a:bodyPr>
            <a:normAutofit/>
          </a:bodyPr>
          <a:lstStyle/>
          <a:p>
            <a:pPr>
              <a:buFont typeface="Arial" charset="0"/>
              <a:buChar char="•"/>
            </a:pPr>
            <a:r>
              <a:rPr lang="en-US" sz="2700" dirty="0"/>
              <a:t>Improved Methods of Agriculture using scientific methods from the Internet</a:t>
            </a:r>
          </a:p>
          <a:p>
            <a:pPr>
              <a:buFont typeface="Arial" charset="0"/>
              <a:buChar char="•"/>
            </a:pPr>
            <a:r>
              <a:rPr lang="en-US" sz="2700" dirty="0"/>
              <a:t>Enhanced Irrigation Methods</a:t>
            </a:r>
          </a:p>
          <a:p>
            <a:pPr>
              <a:buFont typeface="Arial" charset="0"/>
              <a:buChar char="•"/>
            </a:pPr>
            <a:r>
              <a:rPr lang="en-US" sz="2700" dirty="0"/>
              <a:t>Improved methods of Communication</a:t>
            </a:r>
          </a:p>
          <a:p>
            <a:pPr>
              <a:buFont typeface="Arial" charset="0"/>
              <a:buChar char="•"/>
            </a:pPr>
            <a:r>
              <a:rPr lang="en-US" sz="2700" dirty="0"/>
              <a:t>Newer methods of education using World Wide Web</a:t>
            </a:r>
          </a:p>
          <a:p>
            <a:pPr>
              <a:buFont typeface="Arial" charset="0"/>
              <a:buChar char="•"/>
            </a:pPr>
            <a:r>
              <a:rPr lang="en-US" sz="2700" dirty="0"/>
              <a:t>Provide new employment opportunities </a:t>
            </a:r>
          </a:p>
        </p:txBody>
      </p:sp>
    </p:spTree>
    <p:extLst>
      <p:ext uri="{BB962C8B-B14F-4D97-AF65-F5344CB8AC3E}">
        <p14:creationId xmlns:p14="http://schemas.microsoft.com/office/powerpoint/2010/main" val="2070627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a:bodyPr>
          <a:lstStyle/>
          <a:p>
            <a:pPr>
              <a:buFont typeface="Arial" charset="0"/>
              <a:buChar char="•"/>
            </a:pPr>
            <a:r>
              <a:rPr lang="en-US" sz="2700" dirty="0"/>
              <a:t>Solving the “Digital Divide” issue is the main aim of this movement and it will create a great impact on the society </a:t>
            </a:r>
          </a:p>
          <a:p>
            <a:pPr>
              <a:buFont typeface="Arial" charset="0"/>
              <a:buChar char="•"/>
            </a:pPr>
            <a:r>
              <a:rPr lang="en-US" sz="2700" dirty="0"/>
              <a:t>We as technological innovators owe it to the society in bringing a change in these people’s lives and thereby connecting the world. </a:t>
            </a:r>
          </a:p>
        </p:txBody>
      </p:sp>
    </p:spTree>
    <p:extLst>
      <p:ext uri="{BB962C8B-B14F-4D97-AF65-F5344CB8AC3E}">
        <p14:creationId xmlns:p14="http://schemas.microsoft.com/office/powerpoint/2010/main" val="13848763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2"/>
                </a:solidFill>
              </a:rPr>
              <a:t>Use of Pathos</a:t>
            </a:r>
            <a:endParaRPr lang="en-US" sz="2400" dirty="0">
              <a:solidFill>
                <a:schemeClr val="tx2"/>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3363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Towards a Greener Earth</a:t>
            </a:r>
            <a:endParaRPr lang="en-US" dirty="0"/>
          </a:p>
        </p:txBody>
      </p:sp>
      <p:sp>
        <p:nvSpPr>
          <p:cNvPr id="3" name="Subtitle 2"/>
          <p:cNvSpPr>
            <a:spLocks noGrp="1"/>
          </p:cNvSpPr>
          <p:nvPr>
            <p:ph type="subTitle" idx="1"/>
          </p:nvPr>
        </p:nvSpPr>
        <p:spPr/>
        <p:txBody>
          <a:bodyPr/>
          <a:lstStyle/>
          <a:p>
            <a:r>
              <a:rPr lang="en-US" dirty="0" smtClean="0"/>
              <a:t>- XXXXXX</a:t>
            </a:r>
          </a:p>
          <a:p>
            <a:endParaRPr lang="en-US" dirty="0"/>
          </a:p>
        </p:txBody>
      </p:sp>
    </p:spTree>
    <p:extLst>
      <p:ext uri="{BB962C8B-B14F-4D97-AF65-F5344CB8AC3E}">
        <p14:creationId xmlns:p14="http://schemas.microsoft.com/office/powerpoint/2010/main" val="339817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C</a:t>
            </a:r>
            <a:r>
              <a:rPr lang="en-US" dirty="0" smtClean="0"/>
              <a:t>onnected </a:t>
            </a:r>
            <a:r>
              <a:rPr lang="en-US" dirty="0"/>
              <a:t>W</a:t>
            </a:r>
            <a:r>
              <a:rPr lang="en-US" dirty="0" smtClean="0"/>
              <a:t>orld</a:t>
            </a:r>
            <a:endParaRPr lang="en-US" dirty="0"/>
          </a:p>
        </p:txBody>
      </p:sp>
      <p:pic>
        <p:nvPicPr>
          <p:cNvPr id="5" name="Picture 4"/>
          <p:cNvPicPr>
            <a:picLocks noChangeAspect="1"/>
          </p:cNvPicPr>
          <p:nvPr/>
        </p:nvPicPr>
        <p:blipFill>
          <a:blip r:embed="rId2"/>
          <a:stretch>
            <a:fillRect/>
          </a:stretch>
        </p:blipFill>
        <p:spPr>
          <a:xfrm>
            <a:off x="5772463" y="2514362"/>
            <a:ext cx="3022593" cy="2915409"/>
          </a:xfrm>
          <a:prstGeom prst="rect">
            <a:avLst/>
          </a:prstGeom>
        </p:spPr>
      </p:pic>
      <p:pic>
        <p:nvPicPr>
          <p:cNvPr id="1030" name="Picture 6" descr="http://a.fastcompany.net/multisite_files/coexist/post-inline/data-center-efficienc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4" y="2514362"/>
            <a:ext cx="5118374" cy="291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dirty="0">
                <a:solidFill>
                  <a:schemeClr val="tx2"/>
                </a:solidFill>
              </a:rPr>
              <a:t>There are two components to this assignment:</a:t>
            </a:r>
          </a:p>
          <a:p>
            <a:pPr lvl="0"/>
            <a:r>
              <a:rPr lang="en-US" sz="1800" dirty="0">
                <a:solidFill>
                  <a:schemeClr val="tx1"/>
                </a:solidFill>
              </a:rPr>
              <a:t>A memo</a:t>
            </a:r>
          </a:p>
          <a:p>
            <a:pPr lvl="0"/>
            <a:r>
              <a:rPr lang="en-US" sz="1800" dirty="0">
                <a:solidFill>
                  <a:schemeClr val="tx1"/>
                </a:solidFill>
              </a:rPr>
              <a:t>Sample presentation slides</a:t>
            </a:r>
          </a:p>
          <a:p>
            <a:pPr marL="0" indent="0">
              <a:buNone/>
            </a:pPr>
            <a:r>
              <a:rPr lang="en-US" sz="1800" dirty="0">
                <a:solidFill>
                  <a:schemeClr val="tx2"/>
                </a:solidFill>
              </a:rPr>
              <a:t> </a:t>
            </a:r>
          </a:p>
          <a:p>
            <a:pPr marL="0" indent="0">
              <a:buNone/>
            </a:pPr>
            <a:r>
              <a:rPr lang="en-US" sz="1800" dirty="0">
                <a:solidFill>
                  <a:schemeClr val="tx2"/>
                </a:solidFill>
              </a:rPr>
              <a:t>You are to write an informative and persuasive proposal to your supervisor (which, if approved, will be passed on to the company’s leadership). Your goal is to introduce your “blue sky” idea and show its possibilities. Details of implementation are not necessary at this time.</a:t>
            </a:r>
          </a:p>
          <a:p>
            <a:pPr>
              <a:buNone/>
            </a:pPr>
            <a:endParaRPr lang="en-US" sz="2400" dirty="0" smtClean="0">
              <a:solidFill>
                <a:schemeClr val="tx2"/>
              </a:solidFill>
            </a:endParaRPr>
          </a:p>
        </p:txBody>
      </p:sp>
    </p:spTree>
    <p:extLst>
      <p:ext uri="{BB962C8B-B14F-4D97-AF65-F5344CB8AC3E}">
        <p14:creationId xmlns:p14="http://schemas.microsoft.com/office/powerpoint/2010/main" val="21688719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Impact of our Growth</a:t>
            </a:r>
            <a:endParaRPr lang="en-US" dirty="0"/>
          </a:p>
        </p:txBody>
      </p:sp>
      <p:pic>
        <p:nvPicPr>
          <p:cNvPr id="5" name="Picture 4"/>
          <p:cNvPicPr>
            <a:picLocks noChangeAspect="1"/>
          </p:cNvPicPr>
          <p:nvPr/>
        </p:nvPicPr>
        <p:blipFill>
          <a:blip r:embed="rId2"/>
          <a:stretch>
            <a:fillRect/>
          </a:stretch>
        </p:blipFill>
        <p:spPr>
          <a:xfrm>
            <a:off x="2003025" y="3007175"/>
            <a:ext cx="4675205" cy="2248486"/>
          </a:xfrm>
          <a:prstGeom prst="rect">
            <a:avLst/>
          </a:prstGeom>
        </p:spPr>
      </p:pic>
      <p:pic>
        <p:nvPicPr>
          <p:cNvPr id="6" name="Picture 5"/>
          <p:cNvPicPr>
            <a:picLocks noChangeAspect="1"/>
          </p:cNvPicPr>
          <p:nvPr/>
        </p:nvPicPr>
        <p:blipFill>
          <a:blip r:embed="rId3"/>
          <a:stretch>
            <a:fillRect/>
          </a:stretch>
        </p:blipFill>
        <p:spPr>
          <a:xfrm>
            <a:off x="7391673" y="3880131"/>
            <a:ext cx="1307647" cy="1758416"/>
          </a:xfrm>
          <a:prstGeom prst="rect">
            <a:avLst/>
          </a:prstGeom>
        </p:spPr>
      </p:pic>
      <p:pic>
        <p:nvPicPr>
          <p:cNvPr id="4" name="Picture 3"/>
          <p:cNvPicPr>
            <a:picLocks noChangeAspect="1"/>
          </p:cNvPicPr>
          <p:nvPr/>
        </p:nvPicPr>
        <p:blipFill>
          <a:blip r:embed="rId4"/>
          <a:stretch>
            <a:fillRect/>
          </a:stretch>
        </p:blipFill>
        <p:spPr>
          <a:xfrm>
            <a:off x="289196" y="2688181"/>
            <a:ext cx="1000386" cy="664542"/>
          </a:xfrm>
          <a:prstGeom prst="rect">
            <a:avLst/>
          </a:prstGeom>
        </p:spPr>
      </p:pic>
      <p:pic>
        <p:nvPicPr>
          <p:cNvPr id="7" name="Picture 6"/>
          <p:cNvPicPr>
            <a:picLocks noChangeAspect="1"/>
          </p:cNvPicPr>
          <p:nvPr/>
        </p:nvPicPr>
        <p:blipFill>
          <a:blip r:embed="rId5"/>
          <a:stretch>
            <a:fillRect/>
          </a:stretch>
        </p:blipFill>
        <p:spPr>
          <a:xfrm>
            <a:off x="289196" y="5022646"/>
            <a:ext cx="1000386" cy="615901"/>
          </a:xfrm>
          <a:prstGeom prst="rect">
            <a:avLst/>
          </a:prstGeom>
        </p:spPr>
      </p:pic>
      <p:pic>
        <p:nvPicPr>
          <p:cNvPr id="8" name="Picture 7"/>
          <p:cNvPicPr>
            <a:picLocks noChangeAspect="1"/>
          </p:cNvPicPr>
          <p:nvPr/>
        </p:nvPicPr>
        <p:blipFill>
          <a:blip r:embed="rId6"/>
          <a:stretch>
            <a:fillRect/>
          </a:stretch>
        </p:blipFill>
        <p:spPr>
          <a:xfrm>
            <a:off x="285424" y="3905538"/>
            <a:ext cx="1007929" cy="564293"/>
          </a:xfrm>
          <a:prstGeom prst="rect">
            <a:avLst/>
          </a:prstGeom>
        </p:spPr>
      </p:pic>
      <p:pic>
        <p:nvPicPr>
          <p:cNvPr id="9" name="Picture 8"/>
          <p:cNvPicPr>
            <a:picLocks noChangeAspect="1"/>
          </p:cNvPicPr>
          <p:nvPr/>
        </p:nvPicPr>
        <p:blipFill>
          <a:blip r:embed="rId7"/>
          <a:stretch>
            <a:fillRect/>
          </a:stretch>
        </p:blipFill>
        <p:spPr>
          <a:xfrm>
            <a:off x="7395675" y="2323697"/>
            <a:ext cx="1286210" cy="328698"/>
          </a:xfrm>
          <a:prstGeom prst="rect">
            <a:avLst/>
          </a:prstGeom>
        </p:spPr>
      </p:pic>
      <p:pic>
        <p:nvPicPr>
          <p:cNvPr id="10" name="Picture 9"/>
          <p:cNvPicPr>
            <a:picLocks noChangeAspect="1"/>
          </p:cNvPicPr>
          <p:nvPr/>
        </p:nvPicPr>
        <p:blipFill>
          <a:blip r:embed="rId8"/>
          <a:stretch>
            <a:fillRect/>
          </a:stretch>
        </p:blipFill>
        <p:spPr>
          <a:xfrm>
            <a:off x="7391673" y="2848525"/>
            <a:ext cx="1307647" cy="378717"/>
          </a:xfrm>
          <a:prstGeom prst="rect">
            <a:avLst/>
          </a:prstGeom>
        </p:spPr>
      </p:pic>
      <p:pic>
        <p:nvPicPr>
          <p:cNvPr id="11" name="Picture 10"/>
          <p:cNvPicPr>
            <a:picLocks noChangeAspect="1"/>
          </p:cNvPicPr>
          <p:nvPr/>
        </p:nvPicPr>
        <p:blipFill>
          <a:blip r:embed="rId9"/>
          <a:stretch>
            <a:fillRect/>
          </a:stretch>
        </p:blipFill>
        <p:spPr>
          <a:xfrm>
            <a:off x="7395675" y="3409116"/>
            <a:ext cx="1293356" cy="357281"/>
          </a:xfrm>
          <a:prstGeom prst="rect">
            <a:avLst/>
          </a:prstGeom>
        </p:spPr>
      </p:pic>
    </p:spTree>
    <p:extLst>
      <p:ext uri="{BB962C8B-B14F-4D97-AF65-F5344CB8AC3E}">
        <p14:creationId xmlns:p14="http://schemas.microsoft.com/office/powerpoint/2010/main" val="42841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Impact </a:t>
            </a:r>
            <a:r>
              <a:rPr lang="en-US"/>
              <a:t>of </a:t>
            </a:r>
            <a:r>
              <a:rPr lang="en-US" smtClean="0"/>
              <a:t>Our </a:t>
            </a:r>
            <a:r>
              <a:rPr lang="en-US" dirty="0"/>
              <a:t>Growth</a:t>
            </a:r>
          </a:p>
        </p:txBody>
      </p:sp>
      <p:pic>
        <p:nvPicPr>
          <p:cNvPr id="6" name="Picture 5"/>
          <p:cNvPicPr>
            <a:picLocks noChangeAspect="1"/>
          </p:cNvPicPr>
          <p:nvPr/>
        </p:nvPicPr>
        <p:blipFill>
          <a:blip r:embed="rId2"/>
          <a:stretch>
            <a:fillRect/>
          </a:stretch>
        </p:blipFill>
        <p:spPr>
          <a:xfrm>
            <a:off x="4057516" y="3107243"/>
            <a:ext cx="4744686" cy="2558334"/>
          </a:xfrm>
          <a:prstGeom prst="rect">
            <a:avLst/>
          </a:prstGeom>
        </p:spPr>
      </p:pic>
      <p:pic>
        <p:nvPicPr>
          <p:cNvPr id="7" name="Picture 6"/>
          <p:cNvPicPr>
            <a:picLocks noChangeAspect="1"/>
          </p:cNvPicPr>
          <p:nvPr/>
        </p:nvPicPr>
        <p:blipFill>
          <a:blip r:embed="rId3"/>
          <a:stretch>
            <a:fillRect/>
          </a:stretch>
        </p:blipFill>
        <p:spPr>
          <a:xfrm>
            <a:off x="5086484" y="2686441"/>
            <a:ext cx="2429508" cy="250096"/>
          </a:xfrm>
          <a:prstGeom prst="rect">
            <a:avLst/>
          </a:prstGeom>
        </p:spPr>
      </p:pic>
      <p:pic>
        <p:nvPicPr>
          <p:cNvPr id="8" name="Picture 7"/>
          <p:cNvPicPr>
            <a:picLocks noChangeAspect="1"/>
          </p:cNvPicPr>
          <p:nvPr/>
        </p:nvPicPr>
        <p:blipFill>
          <a:blip r:embed="rId4"/>
          <a:stretch>
            <a:fillRect/>
          </a:stretch>
        </p:blipFill>
        <p:spPr>
          <a:xfrm>
            <a:off x="284633" y="2422053"/>
            <a:ext cx="4158746" cy="514484"/>
          </a:xfrm>
          <a:prstGeom prst="rect">
            <a:avLst/>
          </a:prstGeom>
        </p:spPr>
      </p:pic>
      <p:pic>
        <p:nvPicPr>
          <p:cNvPr id="11" name="Picture 10"/>
          <p:cNvPicPr>
            <a:picLocks noChangeAspect="1"/>
          </p:cNvPicPr>
          <p:nvPr/>
        </p:nvPicPr>
        <p:blipFill>
          <a:blip r:embed="rId5"/>
          <a:stretch>
            <a:fillRect/>
          </a:stretch>
        </p:blipFill>
        <p:spPr>
          <a:xfrm>
            <a:off x="284634" y="3771990"/>
            <a:ext cx="3629971" cy="977660"/>
          </a:xfrm>
          <a:prstGeom prst="rect">
            <a:avLst/>
          </a:prstGeom>
        </p:spPr>
      </p:pic>
    </p:spTree>
    <p:extLst>
      <p:ext uri="{BB962C8B-B14F-4D97-AF65-F5344CB8AC3E}">
        <p14:creationId xmlns:p14="http://schemas.microsoft.com/office/powerpoint/2010/main" val="313349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Environment to Our Advantage</a:t>
            </a:r>
            <a:endParaRPr lang="en-US" dirty="0"/>
          </a:p>
        </p:txBody>
      </p:sp>
      <p:pic>
        <p:nvPicPr>
          <p:cNvPr id="7" name="Picture 6"/>
          <p:cNvPicPr>
            <a:picLocks noChangeAspect="1"/>
          </p:cNvPicPr>
          <p:nvPr/>
        </p:nvPicPr>
        <p:blipFill>
          <a:blip r:embed="rId2"/>
          <a:stretch>
            <a:fillRect/>
          </a:stretch>
        </p:blipFill>
        <p:spPr>
          <a:xfrm>
            <a:off x="284634" y="2303714"/>
            <a:ext cx="3429893" cy="1068121"/>
          </a:xfrm>
          <a:prstGeom prst="rect">
            <a:avLst/>
          </a:prstGeom>
        </p:spPr>
      </p:pic>
      <p:pic>
        <p:nvPicPr>
          <p:cNvPr id="3082" name="Picture 10" descr="http://images.businessfinancenews.com/bfn/960-microsoft-corporation-plans-to-store-your-data-10000-leagues-under-the-s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154" y="2303713"/>
            <a:ext cx="4846048" cy="2725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284633" y="3543330"/>
            <a:ext cx="2743915" cy="1995043"/>
          </a:xfrm>
          <a:prstGeom prst="rect">
            <a:avLst/>
          </a:prstGeom>
        </p:spPr>
      </p:pic>
    </p:spTree>
    <p:extLst>
      <p:ext uri="{BB962C8B-B14F-4D97-AF65-F5344CB8AC3E}">
        <p14:creationId xmlns:p14="http://schemas.microsoft.com/office/powerpoint/2010/main" val="183019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Efficient Resource Usage</a:t>
            </a:r>
            <a:endParaRPr lang="en-US" dirty="0"/>
          </a:p>
        </p:txBody>
      </p:sp>
      <p:pic>
        <p:nvPicPr>
          <p:cNvPr id="5" name="Content Placeholder 4" descr="the impact of wind-powered green data cent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8702" y="2342867"/>
            <a:ext cx="4516026" cy="30869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content.springer.com/cover/book/978-3-319-0858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12" y="3195483"/>
            <a:ext cx="1486287" cy="22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3" name="Text Placeholder 2"/>
          <p:cNvSpPr>
            <a:spLocks noGrp="1"/>
          </p:cNvSpPr>
          <p:nvPr>
            <p:ph type="body" sz="half" idx="2"/>
          </p:nvPr>
        </p:nvSpPr>
        <p:spPr>
          <a:xfrm>
            <a:off x="6858595" y="5544101"/>
            <a:ext cx="2057936" cy="342989"/>
          </a:xfrm>
        </p:spPr>
        <p:txBody>
          <a:bodyPr/>
          <a:lstStyle/>
          <a:p>
            <a:r>
              <a:rPr lang="en-US" b="1" dirty="0" smtClean="0"/>
              <a:t>Start before its too late</a:t>
            </a:r>
            <a:endParaRPr lang="en-US" b="1" dirty="0"/>
          </a:p>
        </p:txBody>
      </p:sp>
      <p:pic>
        <p:nvPicPr>
          <p:cNvPr id="5122" name="Picture 2" descr="http://guruprasad.net/wp-content/uploads/2013/10/vulture-child.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19" r="3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z="2400" dirty="0" smtClean="0">
                <a:solidFill>
                  <a:schemeClr val="tx2"/>
                </a:solidFill>
              </a:rPr>
              <a:t>Next Week	</a:t>
            </a:r>
          </a:p>
        </p:txBody>
      </p:sp>
      <p:sp>
        <p:nvSpPr>
          <p:cNvPr id="16387" name="Content Placeholder 2"/>
          <p:cNvSpPr>
            <a:spLocks noGrp="1"/>
          </p:cNvSpPr>
          <p:nvPr>
            <p:ph idx="1"/>
          </p:nvPr>
        </p:nvSpPr>
        <p:spPr>
          <a:xfrm>
            <a:off x="2116138" y="1295400"/>
            <a:ext cx="6172200" cy="4572000"/>
          </a:xfrm>
        </p:spPr>
        <p:txBody>
          <a:bodyPr/>
          <a:lstStyle/>
          <a:p>
            <a:pPr>
              <a:buNone/>
            </a:pPr>
            <a:r>
              <a:rPr lang="en-US" altLang="en-US" sz="2400" dirty="0" smtClean="0">
                <a:solidFill>
                  <a:schemeClr val="tx2"/>
                </a:solidFill>
              </a:rPr>
              <a:t>Final Class</a:t>
            </a:r>
          </a:p>
        </p:txBody>
      </p:sp>
    </p:spTree>
    <p:extLst>
      <p:ext uri="{BB962C8B-B14F-4D97-AF65-F5344CB8AC3E}">
        <p14:creationId xmlns:p14="http://schemas.microsoft.com/office/powerpoint/2010/main" val="2534545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altLang="en-US" sz="2400" dirty="0" smtClean="0">
              <a:solidFill>
                <a:schemeClr val="tx2"/>
              </a:solidFill>
            </a:endParaRPr>
          </a:p>
        </p:txBody>
      </p:sp>
      <p:sp>
        <p:nvSpPr>
          <p:cNvPr id="16387" name="Content Placeholder 2"/>
          <p:cNvSpPr>
            <a:spLocks noGrp="1"/>
          </p:cNvSpPr>
          <p:nvPr>
            <p:ph idx="1"/>
          </p:nvPr>
        </p:nvSpPr>
        <p:spPr>
          <a:xfrm>
            <a:off x="2116138" y="1143000"/>
            <a:ext cx="6172200" cy="4724400"/>
          </a:xfrm>
        </p:spPr>
        <p:txBody>
          <a:bodyPr/>
          <a:lstStyle/>
          <a:p>
            <a:pPr marL="0" indent="0">
              <a:buNone/>
            </a:pPr>
            <a:r>
              <a:rPr lang="en-US" sz="1800" dirty="0" smtClean="0">
                <a:solidFill>
                  <a:schemeClr val="tx2"/>
                </a:solidFill>
              </a:rPr>
              <a:t>Your </a:t>
            </a:r>
            <a:r>
              <a:rPr lang="en-US" sz="1800" dirty="0">
                <a:solidFill>
                  <a:schemeClr val="tx2"/>
                </a:solidFill>
              </a:rPr>
              <a:t>memo should include:</a:t>
            </a:r>
          </a:p>
          <a:p>
            <a:pPr lvl="0"/>
            <a:r>
              <a:rPr lang="en-US" sz="1800" dirty="0">
                <a:solidFill>
                  <a:schemeClr val="tx2"/>
                </a:solidFill>
              </a:rPr>
              <a:t>A </a:t>
            </a:r>
            <a:r>
              <a:rPr lang="en-US" sz="1800" dirty="0">
                <a:solidFill>
                  <a:schemeClr val="tx1"/>
                </a:solidFill>
              </a:rPr>
              <a:t>summary paragraph </a:t>
            </a:r>
            <a:r>
              <a:rPr lang="en-US" sz="1800" dirty="0">
                <a:solidFill>
                  <a:schemeClr val="tx2"/>
                </a:solidFill>
              </a:rPr>
              <a:t>of your proposal.</a:t>
            </a:r>
          </a:p>
          <a:p>
            <a:pPr lvl="0"/>
            <a:r>
              <a:rPr lang="en-US" sz="1800" dirty="0">
                <a:solidFill>
                  <a:schemeClr val="tx2"/>
                </a:solidFill>
              </a:rPr>
              <a:t>An examination of the social issue and its impact on your home country or any country of interest.</a:t>
            </a:r>
          </a:p>
          <a:p>
            <a:pPr lvl="0"/>
            <a:r>
              <a:rPr lang="en-US" sz="1800" dirty="0">
                <a:solidFill>
                  <a:schemeClr val="tx1"/>
                </a:solidFill>
              </a:rPr>
              <a:t>A brief summary of an article or website </a:t>
            </a:r>
            <a:r>
              <a:rPr lang="en-US" sz="1800" dirty="0">
                <a:solidFill>
                  <a:schemeClr val="tx2"/>
                </a:solidFill>
              </a:rPr>
              <a:t>on the topic (to provide context and support for your proposal).</a:t>
            </a:r>
          </a:p>
          <a:p>
            <a:pPr lvl="0"/>
            <a:r>
              <a:rPr lang="en-US" sz="1800" dirty="0">
                <a:solidFill>
                  <a:schemeClr val="tx2"/>
                </a:solidFill>
              </a:rPr>
              <a:t>The identification and discussion of your bold idea of what innovations you would like to see implemented.</a:t>
            </a:r>
          </a:p>
          <a:p>
            <a:pPr lvl="0"/>
            <a:r>
              <a:rPr lang="en-US" sz="1800" dirty="0">
                <a:solidFill>
                  <a:schemeClr val="tx2"/>
                </a:solidFill>
              </a:rPr>
              <a:t>How the social issue and its effects will be impacted by the innovation (and, hence, your company</a:t>
            </a:r>
            <a:r>
              <a:rPr lang="en-US" sz="1800" dirty="0" smtClean="0">
                <a:solidFill>
                  <a:schemeClr val="tx2"/>
                </a:solidFill>
              </a:rPr>
              <a:t>). </a:t>
            </a:r>
            <a:r>
              <a:rPr lang="en-US" sz="1800" dirty="0">
                <a:solidFill>
                  <a:schemeClr val="tx1"/>
                </a:solidFill>
              </a:rPr>
              <a:t>How will this benefit the company in the end?</a:t>
            </a:r>
          </a:p>
          <a:p>
            <a:pPr lvl="0"/>
            <a:r>
              <a:rPr lang="en-US" sz="1800" dirty="0">
                <a:solidFill>
                  <a:schemeClr val="tx2"/>
                </a:solidFill>
              </a:rPr>
              <a:t>A closing paragraph that summarizes the excitement and importance of your proposal.</a:t>
            </a:r>
          </a:p>
          <a:p>
            <a:pPr>
              <a:buNone/>
            </a:pPr>
            <a:endParaRPr lang="en-US" sz="2400" dirty="0" smtClean="0">
              <a:solidFill>
                <a:schemeClr val="tx2"/>
              </a:solidFill>
            </a:endParaRPr>
          </a:p>
        </p:txBody>
      </p:sp>
    </p:spTree>
    <p:extLst>
      <p:ext uri="{BB962C8B-B14F-4D97-AF65-F5344CB8AC3E}">
        <p14:creationId xmlns:p14="http://schemas.microsoft.com/office/powerpoint/2010/main" val="1788089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Viterbi_R1">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27206</TotalTime>
  <Words>1987</Words>
  <Application>Microsoft Office PowerPoint</Application>
  <PresentationFormat>On-screen Show (4:3)</PresentationFormat>
  <Paragraphs>331</Paragraphs>
  <Slides>85</Slides>
  <Notes>18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85</vt:i4>
      </vt:variant>
    </vt:vector>
  </HeadingPairs>
  <TitlesOfParts>
    <vt:vector size="96" baseType="lpstr">
      <vt:lpstr>Arial Unicode MS</vt:lpstr>
      <vt:lpstr>微软雅黑</vt:lpstr>
      <vt:lpstr>宋体</vt:lpstr>
      <vt:lpstr>Arial</vt:lpstr>
      <vt:lpstr>Calibri</vt:lpstr>
      <vt:lpstr>Garamond</vt:lpstr>
      <vt:lpstr>Tahoma</vt:lpstr>
      <vt:lpstr>Times New Roman</vt:lpstr>
      <vt:lpstr>Viterbi_R1</vt:lpstr>
      <vt:lpstr>1_Office Theme</vt:lpstr>
      <vt:lpstr>Custom Design</vt:lpstr>
      <vt:lpstr>CSCI 598 – Professional Writing and Communication for Computer Scientists</vt:lpstr>
      <vt:lpstr>Clarifications</vt:lpstr>
      <vt:lpstr>Visual Aids </vt:lpstr>
      <vt:lpstr>Writing Assignment 3</vt:lpstr>
      <vt:lpstr>Writing Assignment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Samples</vt:lpstr>
      <vt:lpstr>PowerPoint Presentation</vt:lpstr>
      <vt:lpstr>INTRODUCTION</vt:lpstr>
      <vt:lpstr>PowerPoint Presentation</vt:lpstr>
      <vt:lpstr>PowerPoint Presentation</vt:lpstr>
      <vt:lpstr>IMPACT</vt:lpstr>
      <vt:lpstr>RECOMMENDATIONS</vt:lpstr>
      <vt:lpstr>THANK YOU</vt:lpstr>
      <vt:lpstr>Use of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Progression of Ideas</vt:lpstr>
      <vt:lpstr>Internet of  Things System in Gun Control </vt:lpstr>
      <vt:lpstr>Shooting in San Bernardino</vt:lpstr>
      <vt:lpstr>Shooting Issue</vt:lpstr>
      <vt:lpstr>Implement of IoT</vt:lpstr>
      <vt:lpstr>Rebut Doubts </vt:lpstr>
      <vt:lpstr>Effects</vt:lpstr>
      <vt:lpstr>Progression of Ideas</vt:lpstr>
      <vt:lpstr>FACEBOOK solving OBESITY issue.</vt:lpstr>
      <vt:lpstr>Intensity of an OBESITY ISSUE.</vt:lpstr>
      <vt:lpstr>Causes and analysis of an issue…</vt:lpstr>
      <vt:lpstr>Proposed Solution…</vt:lpstr>
      <vt:lpstr>PowerPoint Presentation</vt:lpstr>
      <vt:lpstr>Amount of Text</vt:lpstr>
      <vt:lpstr>“Blue Sky” proposal                                                  </vt:lpstr>
      <vt:lpstr>Air pollution:</vt:lpstr>
      <vt:lpstr>Social issue: </vt:lpstr>
      <vt:lpstr>international impact. </vt:lpstr>
      <vt:lpstr>context :</vt:lpstr>
      <vt:lpstr>Innovation:</vt:lpstr>
      <vt:lpstr>Summary:</vt:lpstr>
      <vt:lpstr>What is Emphasis?</vt:lpstr>
      <vt:lpstr>Aiding the Dyslexic Children</vt:lpstr>
      <vt:lpstr>PowerPoint Presentation</vt:lpstr>
      <vt:lpstr>PowerPoint Presentation</vt:lpstr>
      <vt:lpstr>PowerPoint Presentation</vt:lpstr>
      <vt:lpstr>PowerPoint Presentation</vt:lpstr>
      <vt:lpstr>PowerPoint Presentation</vt:lpstr>
      <vt:lpstr>PowerPoint Presentation</vt:lpstr>
      <vt:lpstr>Audience Benefits</vt:lpstr>
      <vt:lpstr>PowerPoint Presentation</vt:lpstr>
      <vt:lpstr>Problem at hand</vt:lpstr>
      <vt:lpstr>PowerPoint Presentation</vt:lpstr>
      <vt:lpstr>What can Google do ?</vt:lpstr>
      <vt:lpstr>PowerPoint Presentation</vt:lpstr>
      <vt:lpstr>Projected drop in crime rates when solution in place</vt:lpstr>
      <vt:lpstr>Projected increase in response time when solution in place</vt:lpstr>
      <vt:lpstr>How will Google benefit ?</vt:lpstr>
      <vt:lpstr>Start with Conclusion </vt:lpstr>
      <vt:lpstr>The Digital Connect</vt:lpstr>
      <vt:lpstr>Introduction</vt:lpstr>
      <vt:lpstr>Key ideas in Digital Connect</vt:lpstr>
      <vt:lpstr>The Endless Possibilities</vt:lpstr>
      <vt:lpstr>The Endless Possibilities Continued..</vt:lpstr>
      <vt:lpstr>Conclusion</vt:lpstr>
      <vt:lpstr>Use of Pathos</vt:lpstr>
      <vt:lpstr>Towards a Greener Earth</vt:lpstr>
      <vt:lpstr>Connected World</vt:lpstr>
      <vt:lpstr>Impact of our Growth</vt:lpstr>
      <vt:lpstr>Impact of Our Growth</vt:lpstr>
      <vt:lpstr>Using Environment to Our Advantage</vt:lpstr>
      <vt:lpstr>Efficient Resource Usage</vt:lpstr>
      <vt:lpstr>Thank You</vt:lpstr>
      <vt:lpstr>Next Week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Fellowship Application Clinic</dc:title>
  <dc:creator>EWP Student</dc:creator>
  <cp:lastModifiedBy>Steve Bucher</cp:lastModifiedBy>
  <cp:revision>856</cp:revision>
  <cp:lastPrinted>2017-04-19T23:31:44Z</cp:lastPrinted>
  <dcterms:modified xsi:type="dcterms:W3CDTF">2017-04-23T02:20:00Z</dcterms:modified>
</cp:coreProperties>
</file>